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Nivel de texto 1…"/>
          <p:cNvSpPr txBox="1"/>
          <p:nvPr>
            <p:ph type="body" sz="quarter" idx="1" hasCustomPrompt="1"/>
          </p:nvPr>
        </p:nvSpPr>
        <p:spPr>
          <a:xfrm>
            <a:off x="3187700" y="1936866"/>
            <a:ext cx="5956300" cy="7706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8575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81100" indent="-26670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916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488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Estilo portada presentación 1, Verdana Negrita 28pt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" name="1 Imagen" descr="1 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098" y="0"/>
            <a:ext cx="1666053" cy="150918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Número de diapositiva"/>
          <p:cNvSpPr txBox="1"/>
          <p:nvPr>
            <p:ph type="sldNum" sz="quarter" idx="2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o del título"/>
          <p:cNvSpPr txBox="1"/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99" name="Nivel de texto 1…"/>
          <p:cNvSpPr txBox="1"/>
          <p:nvPr>
            <p:ph type="body" sz="quarter" idx="1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" name="Número de diapositiva"/>
          <p:cNvSpPr txBox="1"/>
          <p:nvPr>
            <p:ph type="sldNum" sz="quarter" idx="2"/>
          </p:nvPr>
        </p:nvSpPr>
        <p:spPr>
          <a:xfrm>
            <a:off x="0" y="0"/>
            <a:ext cx="335864" cy="333086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4992327"/>
            <a:ext cx="1676872" cy="14672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o del título"/>
          <p:cNvSpPr txBox="1"/>
          <p:nvPr>
            <p:ph type="title"/>
          </p:nvPr>
        </p:nvSpPr>
        <p:spPr>
          <a:xfrm>
            <a:off x="1143000" y="841771"/>
            <a:ext cx="6858000" cy="1790702"/>
          </a:xfrm>
          <a:prstGeom prst="rect">
            <a:avLst/>
          </a:prstGeom>
        </p:spPr>
        <p:txBody>
          <a:bodyPr lIns="34289" tIns="34289" rIns="34289" bIns="34289" anchor="b">
            <a:normAutofit fontScale="100000" lnSpcReduction="0"/>
          </a:bodyPr>
          <a:lstStyle>
            <a:lvl1pPr defTabSz="457187"/>
          </a:lstStyle>
          <a:p>
            <a:pPr/>
            <a:r>
              <a:t>Texto del título</a:t>
            </a:r>
          </a:p>
        </p:txBody>
      </p:sp>
      <p:sp>
        <p:nvSpPr>
          <p:cNvPr id="109" name="Nivel de texto 1…"/>
          <p:cNvSpPr txBox="1"/>
          <p:nvPr>
            <p:ph type="body" sz="quarter" idx="1"/>
          </p:nvPr>
        </p:nvSpPr>
        <p:spPr>
          <a:xfrm>
            <a:off x="1143000" y="2701527"/>
            <a:ext cx="6858000" cy="1241823"/>
          </a:xfrm>
          <a:prstGeom prst="rect">
            <a:avLst/>
          </a:prstGeom>
        </p:spPr>
        <p:txBody>
          <a:bodyPr lIns="34289" tIns="34289" rIns="34289" bIns="34289">
            <a:normAutofit fontScale="100000" lnSpcReduction="0"/>
          </a:bodyPr>
          <a:lstStyle>
            <a:lvl1pPr marL="0" indent="0" algn="ctr" defTabSz="457187">
              <a:spcBef>
                <a:spcPts val="400"/>
              </a:spcBef>
              <a:buSzTx/>
              <a:buFontTx/>
              <a:buNone/>
              <a:defRPr sz="1800"/>
            </a:lvl1pPr>
            <a:lvl2pPr marL="0" indent="0" algn="ctr" defTabSz="457187">
              <a:spcBef>
                <a:spcPts val="400"/>
              </a:spcBef>
              <a:buSzTx/>
              <a:buFontTx/>
              <a:buNone/>
              <a:defRPr sz="1800"/>
            </a:lvl2pPr>
            <a:lvl3pPr marL="0" indent="0" algn="ctr" defTabSz="457187">
              <a:spcBef>
                <a:spcPts val="400"/>
              </a:spcBef>
              <a:buSzTx/>
              <a:buFontTx/>
              <a:buNone/>
              <a:defRPr sz="1800"/>
            </a:lvl3pPr>
            <a:lvl4pPr marL="0" indent="0" algn="ctr" defTabSz="457187">
              <a:spcBef>
                <a:spcPts val="400"/>
              </a:spcBef>
              <a:buSzTx/>
              <a:buFontTx/>
              <a:buNone/>
              <a:defRPr sz="1800"/>
            </a:lvl4pPr>
            <a:lvl5pPr marL="0" indent="0" algn="ctr" defTabSz="457187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" name="Número de diapositiva"/>
          <p:cNvSpPr txBox="1"/>
          <p:nvPr>
            <p:ph type="sldNum" sz="quarter" idx="2"/>
          </p:nvPr>
        </p:nvSpPr>
        <p:spPr>
          <a:xfrm>
            <a:off x="0" y="0"/>
            <a:ext cx="235762" cy="225443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3429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4992327"/>
            <a:ext cx="1676873" cy="14672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10 Conector recto"/>
          <p:cNvSpPr/>
          <p:nvPr/>
        </p:nvSpPr>
        <p:spPr>
          <a:xfrm>
            <a:off x="252000" y="485481"/>
            <a:ext cx="8640000" cy="1"/>
          </a:xfrm>
          <a:prstGeom prst="line">
            <a:avLst/>
          </a:prstGeom>
          <a:ln w="12700">
            <a:solidFill>
              <a:srgbClr val="A6A6A6"/>
            </a:solidFill>
            <a:prstDash val="sys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xfrm>
            <a:off x="8820381" y="4893743"/>
            <a:ext cx="224020" cy="218439"/>
          </a:xfrm>
          <a:prstGeom prst="rect">
            <a:avLst/>
          </a:prstGeom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4992327"/>
            <a:ext cx="1676872" cy="14672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10 Conector recto"/>
          <p:cNvSpPr/>
          <p:nvPr/>
        </p:nvSpPr>
        <p:spPr>
          <a:xfrm>
            <a:off x="252000" y="485481"/>
            <a:ext cx="8640000" cy="1"/>
          </a:xfrm>
          <a:prstGeom prst="line">
            <a:avLst/>
          </a:prstGeom>
          <a:ln w="12700">
            <a:solidFill>
              <a:srgbClr val="A6A6A6"/>
            </a:solidFill>
            <a:prstDash val="sys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8" name="Número de diapositiva"/>
          <p:cNvSpPr txBox="1"/>
          <p:nvPr>
            <p:ph type="sldNum" sz="quarter" idx="2"/>
          </p:nvPr>
        </p:nvSpPr>
        <p:spPr>
          <a:xfrm>
            <a:off x="8820380" y="4893743"/>
            <a:ext cx="224020" cy="218439"/>
          </a:xfrm>
          <a:prstGeom prst="rect">
            <a:avLst/>
          </a:prstGeom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01" y="0"/>
            <a:ext cx="2033269" cy="152495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Nivel de texto 1…"/>
          <p:cNvSpPr txBox="1"/>
          <p:nvPr>
            <p:ph type="body" sz="quarter" idx="1" hasCustomPrompt="1"/>
          </p:nvPr>
        </p:nvSpPr>
        <p:spPr>
          <a:xfrm>
            <a:off x="3187700" y="1936866"/>
            <a:ext cx="5956300" cy="7706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8575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81100" indent="-26670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916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488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Estilo portada presentación 1, Verdana Negrita 28pt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Número de diapositiva"/>
          <p:cNvSpPr txBox="1"/>
          <p:nvPr>
            <p:ph type="sldNum" sz="quarter" idx="2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Rectangle 7"/>
          <p:cNvSpPr txBox="1"/>
          <p:nvPr/>
        </p:nvSpPr>
        <p:spPr>
          <a:xfrm>
            <a:off x="139460" y="118676"/>
            <a:ext cx="2596122" cy="39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BFBFB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Imagen Referencial</a:t>
            </a:r>
          </a:p>
        </p:txBody>
      </p:sp>
      <p:sp>
        <p:nvSpPr>
          <p:cNvPr id="35" name="Nivel de texto 1…"/>
          <p:cNvSpPr txBox="1"/>
          <p:nvPr>
            <p:ph type="body" sz="quarter" idx="1" hasCustomPrompt="1"/>
          </p:nvPr>
        </p:nvSpPr>
        <p:spPr>
          <a:xfrm>
            <a:off x="3187700" y="1936866"/>
            <a:ext cx="5956300" cy="7706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8575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81100" indent="-26670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916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488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Estilo portada presentación 1, Verdana Negrita 28pt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Número de diapositiva"/>
          <p:cNvSpPr txBox="1"/>
          <p:nvPr>
            <p:ph type="sldNum" sz="quarter" idx="2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Rectangle 7"/>
          <p:cNvSpPr txBox="1"/>
          <p:nvPr/>
        </p:nvSpPr>
        <p:spPr>
          <a:xfrm>
            <a:off x="139460" y="118676"/>
            <a:ext cx="2596122" cy="39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BFBFB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Imagen Referencial</a:t>
            </a:r>
          </a:p>
        </p:txBody>
      </p:sp>
      <p:sp>
        <p:nvSpPr>
          <p:cNvPr id="45" name="Nivel de texto 1…"/>
          <p:cNvSpPr txBox="1"/>
          <p:nvPr>
            <p:ph type="body" sz="quarter" idx="1" hasCustomPrompt="1"/>
          </p:nvPr>
        </p:nvSpPr>
        <p:spPr>
          <a:xfrm>
            <a:off x="3187700" y="1936866"/>
            <a:ext cx="5956300" cy="7706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8575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81100" indent="-26670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916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488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Estilo portada presentación 1, Verdana Negrita 28pt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Número de diapositiva"/>
          <p:cNvSpPr txBox="1"/>
          <p:nvPr>
            <p:ph type="sldNum" sz="quarter" idx="2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Nivel de texto 1…"/>
          <p:cNvSpPr txBox="1"/>
          <p:nvPr>
            <p:ph type="body" sz="quarter" idx="1" hasCustomPrompt="1"/>
          </p:nvPr>
        </p:nvSpPr>
        <p:spPr>
          <a:xfrm>
            <a:off x="3187700" y="1936866"/>
            <a:ext cx="5956300" cy="7706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8575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81100" indent="-266700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916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148838" indent="-320038">
              <a:spcBef>
                <a:spcPts val="600"/>
              </a:spcBef>
              <a:buFontTx/>
              <a:defRPr b="1" sz="28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Estilo portada presentación 1, Verdana Negrita 28pt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Número de diapositiva"/>
          <p:cNvSpPr txBox="1"/>
          <p:nvPr>
            <p:ph type="sldNum" sz="quarter" idx="2"/>
          </p:nvPr>
        </p:nvSpPr>
        <p:spPr>
          <a:xfrm>
            <a:off x="6294578" y="4643111"/>
            <a:ext cx="258623" cy="2483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exto del título"/>
          <p:cNvSpPr txBox="1"/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4500"/>
            </a:lvl1pPr>
          </a:lstStyle>
          <a:p>
            <a:pPr/>
            <a:r>
              <a:t>Texto del título</a:t>
            </a:r>
          </a:p>
        </p:txBody>
      </p:sp>
      <p:sp>
        <p:nvSpPr>
          <p:cNvPr id="64" name="Nivel de texto 1…"/>
          <p:cNvSpPr txBox="1"/>
          <p:nvPr>
            <p:ph type="body" sz="quarter" idx="1"/>
          </p:nvPr>
        </p:nvSpPr>
        <p:spPr>
          <a:xfrm>
            <a:off x="1143000" y="2701526"/>
            <a:ext cx="6858000" cy="12418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spcBef>
                <a:spcPts val="400"/>
              </a:spcBef>
              <a:buSzTx/>
              <a:buFontTx/>
              <a:buNone/>
              <a:defRPr sz="1800"/>
            </a:lvl1pPr>
            <a:lvl2pPr marL="0" indent="0" algn="ctr">
              <a:spcBef>
                <a:spcPts val="400"/>
              </a:spcBef>
              <a:buSzTx/>
              <a:buFontTx/>
              <a:buNone/>
              <a:defRPr sz="1800"/>
            </a:lvl2pPr>
            <a:lvl3pPr marL="0" indent="0" algn="ctr">
              <a:spcBef>
                <a:spcPts val="400"/>
              </a:spcBef>
              <a:buSzTx/>
              <a:buFontTx/>
              <a:buNone/>
              <a:defRPr sz="1800"/>
            </a:lvl3pPr>
            <a:lvl4pPr marL="0" indent="0" algn="ctr">
              <a:spcBef>
                <a:spcPts val="400"/>
              </a:spcBef>
              <a:buSzTx/>
              <a:buFontTx/>
              <a:buNone/>
              <a:defRPr sz="1800"/>
            </a:lvl4pPr>
            <a:lvl5pPr marL="0" indent="0" algn="ctr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5" name="Número de diapositiva"/>
          <p:cNvSpPr txBox="1"/>
          <p:nvPr>
            <p:ph type="sldNum" sz="quarter" idx="2"/>
          </p:nvPr>
        </p:nvSpPr>
        <p:spPr>
          <a:xfrm>
            <a:off x="6457950" y="4767262"/>
            <a:ext cx="335864" cy="333086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exto del título"/>
          <p:cNvSpPr txBox="1"/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81" name="Nivel de texto 1…"/>
          <p:cNvSpPr txBox="1"/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2" name="Número de diapositiva"/>
          <p:cNvSpPr txBox="1"/>
          <p:nvPr>
            <p:ph type="sldNum" sz="quarter" idx="2"/>
          </p:nvPr>
        </p:nvSpPr>
        <p:spPr>
          <a:xfrm>
            <a:off x="0" y="0"/>
            <a:ext cx="335864" cy="333086"/>
          </a:xfrm>
          <a:prstGeom prst="rect">
            <a:avLst/>
          </a:prstGeom>
        </p:spPr>
        <p:txBody>
          <a:bodyPr anchor="t"/>
          <a:lstStyle>
            <a:lvl1pPr algn="l" defTabSz="685800"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Número de diapositiva"/>
          <p:cNvSpPr txBox="1"/>
          <p:nvPr>
            <p:ph type="sldNum" sz="quarter" idx="2"/>
          </p:nvPr>
        </p:nvSpPr>
        <p:spPr>
          <a:xfrm>
            <a:off x="0" y="0"/>
            <a:ext cx="335864" cy="333086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5011377"/>
            <a:ext cx="1676870" cy="1467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10 Conector recto"/>
          <p:cNvSpPr/>
          <p:nvPr/>
        </p:nvSpPr>
        <p:spPr>
          <a:xfrm>
            <a:off x="252000" y="485480"/>
            <a:ext cx="8640000" cy="1"/>
          </a:xfrm>
          <a:prstGeom prst="line">
            <a:avLst/>
          </a:prstGeom>
          <a:ln w="19050">
            <a:solidFill>
              <a:srgbClr val="A6A6A6"/>
            </a:solidFill>
            <a:prstDash val="sysDot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Texto del título"/>
          <p:cNvSpPr txBox="1"/>
          <p:nvPr>
            <p:ph type="title"/>
          </p:nvPr>
        </p:nvSpPr>
        <p:spPr>
          <a:xfrm>
            <a:off x="1370012" y="577453"/>
            <a:ext cx="7315201" cy="1251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Texto del título</a:t>
            </a:r>
          </a:p>
        </p:txBody>
      </p:sp>
      <p:sp>
        <p:nvSpPr>
          <p:cNvPr id="5" name="Nivel de texto 1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" name="Número de diapositiva"/>
          <p:cNvSpPr txBox="1"/>
          <p:nvPr>
            <p:ph type="sldNum" sz="quarter" idx="2"/>
          </p:nvPr>
        </p:nvSpPr>
        <p:spPr>
          <a:xfrm>
            <a:off x="8807060" y="4876760"/>
            <a:ext cx="237340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35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Relationship Id="rId3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4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12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9.png"/><Relationship Id="rId7" Type="http://schemas.openxmlformats.org/officeDocument/2006/relationships/image" Target="../media/image5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n 8" descr="Imagen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224" y="399596"/>
            <a:ext cx="848011" cy="848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ráfico 26" descr="Gráfico 26"/>
          <p:cNvPicPr>
            <a:picLocks noChangeAspect="1"/>
          </p:cNvPicPr>
          <p:nvPr/>
        </p:nvPicPr>
        <p:blipFill>
          <a:blip r:embed="rId3">
            <a:extLst/>
          </a:blip>
          <a:srcRect l="46727" t="24256" r="21953" b="23199"/>
          <a:stretch>
            <a:fillRect/>
          </a:stretch>
        </p:blipFill>
        <p:spPr>
          <a:xfrm>
            <a:off x="5209531" y="275314"/>
            <a:ext cx="3672732" cy="462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Gráfico 28" descr="Gráfico 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4726301" y="749596"/>
            <a:ext cx="4621299" cy="367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ráfico 30" descr="Gráfico 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55883" y="246888"/>
            <a:ext cx="3390556" cy="388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ráfico 42" descr="Gráfico 4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2611" y="542126"/>
            <a:ext cx="1715519" cy="565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Grupo 78"/>
          <p:cNvGrpSpPr/>
          <p:nvPr/>
        </p:nvGrpSpPr>
        <p:grpSpPr>
          <a:xfrm>
            <a:off x="97561" y="275313"/>
            <a:ext cx="8753942" cy="4649725"/>
            <a:chOff x="0" y="0"/>
            <a:chExt cx="8753940" cy="4649724"/>
          </a:xfrm>
        </p:grpSpPr>
        <p:pic>
          <p:nvPicPr>
            <p:cNvPr id="142" name="Gráfico 72" descr="Gráfico 72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0132" r="20669" b="23331"/>
            <a:stretch>
              <a:fillRect/>
            </a:stretch>
          </p:blipFill>
          <p:spPr>
            <a:xfrm>
              <a:off x="0" y="1256977"/>
              <a:ext cx="5212994" cy="3318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Elipse 39"/>
            <p:cNvSpPr/>
            <p:nvPr/>
          </p:nvSpPr>
          <p:spPr>
            <a:xfrm>
              <a:off x="4574658" y="1707398"/>
              <a:ext cx="533043" cy="498539"/>
            </a:xfrm>
            <a:prstGeom prst="ellipse">
              <a:avLst/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42900">
                <a:defRPr sz="1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44" name="Elipse 40"/>
            <p:cNvSpPr/>
            <p:nvPr/>
          </p:nvSpPr>
          <p:spPr>
            <a:xfrm>
              <a:off x="5039304" y="2220150"/>
              <a:ext cx="312163" cy="291957"/>
            </a:xfrm>
            <a:prstGeom prst="ellipse">
              <a:avLst/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42900">
                <a:defRPr sz="1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145" name="Gráfico 44" descr="Gráfico 4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2845" y="2726740"/>
              <a:ext cx="2148634" cy="1876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Gráfico 77" descr="Gráfico 77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8425" r="0" b="1174"/>
            <a:stretch>
              <a:fillRect/>
            </a:stretch>
          </p:blipFill>
          <p:spPr>
            <a:xfrm>
              <a:off x="4976192" y="0"/>
              <a:ext cx="3777749" cy="4649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Gráfico 38" descr="Gráfico 3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272429" y="3149220"/>
              <a:ext cx="1967285" cy="1177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TextBox 9"/>
          <p:cNvSpPr txBox="1"/>
          <p:nvPr/>
        </p:nvSpPr>
        <p:spPr>
          <a:xfrm>
            <a:off x="1000468" y="4160849"/>
            <a:ext cx="3264462" cy="56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685781">
              <a:defRPr sz="700">
                <a:solidFill>
                  <a:srgbClr val="808080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Dra. María José Letelier</a:t>
            </a:r>
          </a:p>
          <a:p>
            <a:pPr algn="ctr" defTabSz="685781">
              <a:defRPr sz="700">
                <a:solidFill>
                  <a:srgbClr val="808080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Jefa Departamento de Salud Digital</a:t>
            </a:r>
          </a:p>
          <a:p>
            <a:pPr algn="ctr" defTabSz="685781">
              <a:defRPr sz="700">
                <a:solidFill>
                  <a:srgbClr val="808080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Subsecretaría de Redes Asistenciales</a:t>
            </a:r>
          </a:p>
          <a:p>
            <a:pPr algn="ctr" defTabSz="685781">
              <a:defRPr sz="700">
                <a:solidFill>
                  <a:srgbClr val="808080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Ministerio de Salud</a:t>
            </a:r>
          </a:p>
          <a:p>
            <a:pPr algn="ctr" defTabSz="685781">
              <a:defRPr sz="700">
                <a:solidFill>
                  <a:srgbClr val="808080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Chile</a:t>
            </a:r>
          </a:p>
        </p:txBody>
      </p:sp>
      <p:sp>
        <p:nvSpPr>
          <p:cNvPr id="150" name="CuadroTexto 21"/>
          <p:cNvSpPr txBox="1"/>
          <p:nvPr/>
        </p:nvSpPr>
        <p:spPr>
          <a:xfrm>
            <a:off x="796839" y="2125386"/>
            <a:ext cx="3671723" cy="93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/>
          <a:p>
            <a:pPr algn="ctr" defTabSz="342900">
              <a:defRPr sz="3000">
                <a:solidFill>
                  <a:srgbClr val="808080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DEPARTAMENTO</a:t>
            </a:r>
          </a:p>
          <a:p>
            <a:pPr algn="ctr" defTabSz="342900">
              <a:defRPr sz="3000">
                <a:solidFill>
                  <a:srgbClr val="808080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DE SALUD 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ángulo 6"/>
          <p:cNvSpPr/>
          <p:nvPr/>
        </p:nvSpPr>
        <p:spPr>
          <a:xfrm>
            <a:off x="835414" y="643432"/>
            <a:ext cx="7234640" cy="4179252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325" name="Content Placeholder 4"/>
          <p:cNvSpPr txBox="1"/>
          <p:nvPr/>
        </p:nvSpPr>
        <p:spPr>
          <a:xfrm>
            <a:off x="354092" y="101367"/>
            <a:ext cx="8652510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DOTACIÓN</a:t>
            </a:r>
          </a:p>
        </p:txBody>
      </p:sp>
      <p:sp>
        <p:nvSpPr>
          <p:cNvPr id="326" name="CuadroTexto 6"/>
          <p:cNvSpPr txBox="1"/>
          <p:nvPr/>
        </p:nvSpPr>
        <p:spPr>
          <a:xfrm>
            <a:off x="1250405" y="4458613"/>
            <a:ext cx="6643190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II Encuentro Nacional de Referentes e Implementadores Salud Digital, Santiago, 2022</a:t>
            </a:r>
          </a:p>
        </p:txBody>
      </p:sp>
      <p:pic>
        <p:nvPicPr>
          <p:cNvPr id="327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139" y="799410"/>
            <a:ext cx="6919189" cy="366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ontent Placeholder 4"/>
          <p:cNvSpPr txBox="1"/>
          <p:nvPr/>
        </p:nvSpPr>
        <p:spPr>
          <a:xfrm>
            <a:off x="354092" y="101367"/>
            <a:ext cx="8652510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SALUD DIGITAL EN LA RISS</a:t>
            </a:r>
          </a:p>
        </p:txBody>
      </p:sp>
      <p:pic>
        <p:nvPicPr>
          <p:cNvPr id="331" name="Imagen 52" descr="Imagen 52"/>
          <p:cNvPicPr>
            <a:picLocks noChangeAspect="1"/>
          </p:cNvPicPr>
          <p:nvPr/>
        </p:nvPicPr>
        <p:blipFill>
          <a:blip r:embed="rId2">
            <a:extLst/>
          </a:blip>
          <a:srcRect l="28046" t="0" r="22480" b="0"/>
          <a:stretch>
            <a:fillRect/>
          </a:stretch>
        </p:blipFill>
        <p:spPr>
          <a:xfrm>
            <a:off x="532135" y="503903"/>
            <a:ext cx="995849" cy="4476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" name="Grupo"/>
          <p:cNvGrpSpPr/>
          <p:nvPr/>
        </p:nvGrpSpPr>
        <p:grpSpPr>
          <a:xfrm>
            <a:off x="1448367" y="586238"/>
            <a:ext cx="7509234" cy="4321379"/>
            <a:chOff x="0" y="0"/>
            <a:chExt cx="7509233" cy="4321378"/>
          </a:xfrm>
        </p:grpSpPr>
        <p:sp>
          <p:nvSpPr>
            <p:cNvPr id="333" name="Flecha: hacia abajo 98"/>
            <p:cNvSpPr/>
            <p:nvPr/>
          </p:nvSpPr>
          <p:spPr>
            <a:xfrm rot="10800000">
              <a:off x="3158541" y="2040602"/>
              <a:ext cx="331062" cy="24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334" name="Graphic 11" descr="Graphic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97644" y="1097426"/>
              <a:ext cx="511589" cy="428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5" name="Flecha: hacia abajo 98"/>
            <p:cNvSpPr/>
            <p:nvPr/>
          </p:nvSpPr>
          <p:spPr>
            <a:xfrm rot="10800000">
              <a:off x="5331655" y="2083203"/>
              <a:ext cx="331062" cy="643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6047"/>
                  </a:moveTo>
                  <a:lnTo>
                    <a:pt x="5400" y="16047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047"/>
                  </a:lnTo>
                  <a:lnTo>
                    <a:pt x="21600" y="16047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6" name="Rectángulo 25"/>
            <p:cNvSpPr/>
            <p:nvPr/>
          </p:nvSpPr>
          <p:spPr>
            <a:xfrm>
              <a:off x="3247728" y="2360643"/>
              <a:ext cx="151138" cy="167752"/>
            </a:xfrm>
            <a:prstGeom prst="rect">
              <a:avLst/>
            </a:pr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7" name="Rectángulo 26"/>
            <p:cNvSpPr/>
            <p:nvPr/>
          </p:nvSpPr>
          <p:spPr>
            <a:xfrm>
              <a:off x="3251960" y="2601944"/>
              <a:ext cx="151138" cy="167752"/>
            </a:xfrm>
            <a:prstGeom prst="rect">
              <a:avLst/>
            </a:pr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8" name="Flecha: hacia abajo 98"/>
            <p:cNvSpPr/>
            <p:nvPr/>
          </p:nvSpPr>
          <p:spPr>
            <a:xfrm rot="10800000">
              <a:off x="1954794" y="2042782"/>
              <a:ext cx="331062" cy="24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685800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39" name="Rectángulo 31"/>
            <p:cNvSpPr/>
            <p:nvPr/>
          </p:nvSpPr>
          <p:spPr>
            <a:xfrm>
              <a:off x="2043980" y="2362824"/>
              <a:ext cx="151138" cy="167752"/>
            </a:xfrm>
            <a:prstGeom prst="rect">
              <a:avLst/>
            </a:pr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40" name="Rectángulo 32"/>
            <p:cNvSpPr/>
            <p:nvPr/>
          </p:nvSpPr>
          <p:spPr>
            <a:xfrm>
              <a:off x="2048213" y="2604125"/>
              <a:ext cx="151138" cy="167752"/>
            </a:xfrm>
            <a:prstGeom prst="rect">
              <a:avLst/>
            </a:pr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341" name="Imagen 33" descr="Imagen 3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4687" y="3883542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Imagen 34" descr="Imagen 3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88131" y="3883542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Imagen 35" descr="Imagen 3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88944" y="3883542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Imagen 36" descr="Imagen 3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682847" y="3883542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Imagen 37" descr="Imagen 3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12349" y="3904405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Imagen 38" descr="Imagen 3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37002" y="3904405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Imagen 39" descr="Imagen 3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37816" y="3904405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Imagen 40" descr="Imagen 4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031718" y="3904405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Imagen 41" descr="Imagen 4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21086" y="3904405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Imagen 42" descr="Imagen 4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845739" y="3904405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Imagen 43" descr="Imagen 4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46552" y="3904405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agen 44" descr="Imagen 4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440455" y="3904405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Conector angular 58"/>
            <p:cNvSpPr/>
            <p:nvPr/>
          </p:nvSpPr>
          <p:spPr>
            <a:xfrm rot="5400000">
              <a:off x="5572035" y="1763023"/>
              <a:ext cx="1656696" cy="80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21497" y="21600"/>
                  </a:lnTo>
                </a:path>
              </a:pathLst>
            </a:custGeom>
            <a:noFill/>
            <a:ln w="50800" cap="flat">
              <a:solidFill>
                <a:srgbClr val="ACEA0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cxnSp>
          <p:nvCxnSpPr>
            <p:cNvPr id="354" name="Conector angular 71"/>
            <p:cNvCxnSpPr>
              <a:stCxn id="375" idx="0"/>
              <a:endCxn id="386" idx="0"/>
            </p:cNvCxnSpPr>
            <p:nvPr/>
          </p:nvCxnSpPr>
          <p:spPr>
            <a:xfrm flipH="1">
              <a:off x="2844800" y="1320800"/>
              <a:ext cx="1041400" cy="1638300"/>
            </a:xfrm>
            <a:prstGeom prst="bentConnector4">
              <a:avLst>
                <a:gd name="adj1" fmla="val 320731"/>
                <a:gd name="adj2" fmla="val 38759"/>
              </a:avLst>
            </a:prstGeom>
            <a:ln w="38100" cap="flat">
              <a:solidFill>
                <a:srgbClr val="ACEA0F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355" name="Flecha izquierda 76"/>
            <p:cNvSpPr/>
            <p:nvPr/>
          </p:nvSpPr>
          <p:spPr>
            <a:xfrm>
              <a:off x="4460779" y="2868908"/>
              <a:ext cx="395447" cy="2260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D1D8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56" name="Conector angular 89"/>
            <p:cNvSpPr/>
            <p:nvPr/>
          </p:nvSpPr>
          <p:spPr>
            <a:xfrm flipH="1" rot="10800000">
              <a:off x="0" y="662119"/>
              <a:ext cx="2285655" cy="281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84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57" name="Flecha arriba 95"/>
            <p:cNvSpPr/>
            <p:nvPr/>
          </p:nvSpPr>
          <p:spPr>
            <a:xfrm>
              <a:off x="3196049" y="808694"/>
              <a:ext cx="140088" cy="24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213"/>
                  </a:moveTo>
                  <a:lnTo>
                    <a:pt x="10800" y="0"/>
                  </a:lnTo>
                  <a:lnTo>
                    <a:pt x="21600" y="6213"/>
                  </a:lnTo>
                  <a:lnTo>
                    <a:pt x="16200" y="6213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6213"/>
                  </a:lnTo>
                  <a:close/>
                </a:path>
              </a:pathLst>
            </a:cu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58" name="Flecha arriba 96"/>
            <p:cNvSpPr/>
            <p:nvPr/>
          </p:nvSpPr>
          <p:spPr>
            <a:xfrm>
              <a:off x="4163838" y="805275"/>
              <a:ext cx="140088" cy="25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036"/>
                  </a:moveTo>
                  <a:lnTo>
                    <a:pt x="10800" y="0"/>
                  </a:lnTo>
                  <a:lnTo>
                    <a:pt x="21600" y="6036"/>
                  </a:lnTo>
                  <a:lnTo>
                    <a:pt x="16200" y="6036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6036"/>
                  </a:lnTo>
                  <a:close/>
                </a:path>
              </a:pathLst>
            </a:cu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59" name="Flecha arriba 97"/>
            <p:cNvSpPr/>
            <p:nvPr/>
          </p:nvSpPr>
          <p:spPr>
            <a:xfrm>
              <a:off x="5079820" y="826587"/>
              <a:ext cx="140446" cy="23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436"/>
                  </a:moveTo>
                  <a:lnTo>
                    <a:pt x="10800" y="0"/>
                  </a:lnTo>
                  <a:lnTo>
                    <a:pt x="21600" y="6436"/>
                  </a:lnTo>
                  <a:lnTo>
                    <a:pt x="16200" y="6436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6436"/>
                  </a:lnTo>
                  <a:close/>
                </a:path>
              </a:pathLst>
            </a:cu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360" name="Graphic 1" descr="Graphic 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924458" y="3224447"/>
              <a:ext cx="395447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Graphic 1" descr="Graphic 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301362" y="3217996"/>
              <a:ext cx="395447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Graphic 1" descr="Graphic 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693492" y="3214229"/>
              <a:ext cx="395447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Imagen 2" descr="Imagen 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2415151" y="25451"/>
              <a:ext cx="552430" cy="47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Graphic 3" descr="Graphic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1857" y="3171865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Graphic 3" descr="Graphic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902037" y="3166187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Graphic 3" descr="Graphic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532217" y="3165505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Graphic 3" descr="Graphic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128081" y="3163345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raphic 3" descr="Graphic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42606" y="3161287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Imagen 68" descr="Imagen 6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3158996" y="20202"/>
              <a:ext cx="552430" cy="47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Imagen 69" descr="Imagen 69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3866956" y="3962"/>
              <a:ext cx="552430" cy="476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Imagen 70" descr="Imagen 70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4584163" y="0"/>
              <a:ext cx="552430" cy="47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Imagen 71" descr="Imagen 7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flipH="1">
              <a:off x="5285695" y="14047"/>
              <a:ext cx="552430" cy="47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3" name="Rectángulo redondeado"/>
            <p:cNvSpPr/>
            <p:nvPr/>
          </p:nvSpPr>
          <p:spPr>
            <a:xfrm>
              <a:off x="2341339" y="510262"/>
              <a:ext cx="3603663" cy="284884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74" name="Nivel Secundario / Terciario"/>
            <p:cNvSpPr txBox="1"/>
            <p:nvPr/>
          </p:nvSpPr>
          <p:spPr>
            <a:xfrm>
              <a:off x="3122649" y="512608"/>
              <a:ext cx="2213585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Nivel Secundario / Terciario</a:t>
              </a:r>
            </a:p>
          </p:txBody>
        </p:sp>
        <p:sp>
          <p:nvSpPr>
            <p:cNvPr id="375" name="Rectángulo redondeado"/>
            <p:cNvSpPr/>
            <p:nvPr/>
          </p:nvSpPr>
          <p:spPr>
            <a:xfrm>
              <a:off x="795049" y="1180996"/>
              <a:ext cx="6177358" cy="284884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76" name="Hospital Digital / Telemedicina local"/>
            <p:cNvSpPr txBox="1"/>
            <p:nvPr/>
          </p:nvSpPr>
          <p:spPr>
            <a:xfrm>
              <a:off x="2423264" y="1184852"/>
              <a:ext cx="3112415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Hospital Digital / Telemedicina local</a:t>
              </a:r>
            </a:p>
          </p:txBody>
        </p:sp>
        <p:pic>
          <p:nvPicPr>
            <p:cNvPr id="377" name="Graphic 8" descr="Graphic 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41323" y="1241988"/>
              <a:ext cx="241174" cy="146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Graphic 10" descr="Graphic 1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983833" y="1241988"/>
              <a:ext cx="199128" cy="160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Graphic 6" descr="Graphic 6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496148" y="1262866"/>
              <a:ext cx="188310" cy="12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Graphic 3" descr="Graphic 3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147776" y="1219082"/>
              <a:ext cx="199128" cy="185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raphic 7" descr="Graphic 7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743061" y="1225241"/>
              <a:ext cx="209486" cy="196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raphic 9" descr="Graphic 9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266617" y="1219655"/>
              <a:ext cx="209487" cy="207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Rectángulo redondeado"/>
            <p:cNvSpPr/>
            <p:nvPr/>
          </p:nvSpPr>
          <p:spPr>
            <a:xfrm>
              <a:off x="5050657" y="2859286"/>
              <a:ext cx="893058" cy="245323"/>
            </a:xfrm>
            <a:prstGeom prst="roundRect">
              <a:avLst>
                <a:gd name="adj" fmla="val 50000"/>
              </a:avLst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84" name="Postas"/>
            <p:cNvSpPr txBox="1"/>
            <p:nvPr/>
          </p:nvSpPr>
          <p:spPr>
            <a:xfrm>
              <a:off x="5146734" y="2856073"/>
              <a:ext cx="701140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Postas</a:t>
              </a:r>
            </a:p>
          </p:txBody>
        </p:sp>
        <p:sp>
          <p:nvSpPr>
            <p:cNvPr id="385" name="Rectángulo redondeado"/>
            <p:cNvSpPr/>
            <p:nvPr/>
          </p:nvSpPr>
          <p:spPr>
            <a:xfrm>
              <a:off x="1195409" y="2822441"/>
              <a:ext cx="3172590" cy="284884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386" name="Red APS"/>
            <p:cNvSpPr txBox="1"/>
            <p:nvPr/>
          </p:nvSpPr>
          <p:spPr>
            <a:xfrm>
              <a:off x="1743379" y="2824786"/>
              <a:ext cx="2213584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Red APS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90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391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Google Shape;122;p4"/>
          <p:cNvSpPr txBox="1"/>
          <p:nvPr/>
        </p:nvSpPr>
        <p:spPr>
          <a:xfrm>
            <a:off x="1631344" y="2871217"/>
            <a:ext cx="1194723" cy="94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Atención Asincrónica o diferida</a:t>
            </a:r>
          </a:p>
        </p:txBody>
      </p:sp>
      <p:sp>
        <p:nvSpPr>
          <p:cNvPr id="393" name="Google Shape;122;p4"/>
          <p:cNvSpPr txBox="1"/>
          <p:nvPr/>
        </p:nvSpPr>
        <p:spPr>
          <a:xfrm>
            <a:off x="4057314" y="2871217"/>
            <a:ext cx="1301732" cy="94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Atención Sincrónica o simultánea</a:t>
            </a:r>
          </a:p>
        </p:txBody>
      </p:sp>
      <p:sp>
        <p:nvSpPr>
          <p:cNvPr id="394" name="Google Shape;122;p4"/>
          <p:cNvSpPr txBox="1"/>
          <p:nvPr/>
        </p:nvSpPr>
        <p:spPr>
          <a:xfrm>
            <a:off x="6378785" y="2871217"/>
            <a:ext cx="1194722" cy="94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Apoyo Diagnóstico a Distancia</a:t>
            </a:r>
          </a:p>
        </p:txBody>
      </p:sp>
      <p:pic>
        <p:nvPicPr>
          <p:cNvPr id="395" name="Íconos PPT prestaciones Hospital Digital.png" descr="Íconos PPT prestaciones Hospital Digit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672" y="642"/>
            <a:ext cx="7528854" cy="423498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Google Shape;122;p4"/>
          <p:cNvSpPr txBox="1"/>
          <p:nvPr/>
        </p:nvSpPr>
        <p:spPr>
          <a:xfrm>
            <a:off x="10359707" y="-5857146"/>
            <a:ext cx="1194723" cy="94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algn="ctr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Atención Asincrónica o diferida</a:t>
            </a:r>
          </a:p>
        </p:txBody>
      </p:sp>
      <p:pic>
        <p:nvPicPr>
          <p:cNvPr id="397" name="Íconos PPT prestaciones Hospital Digital.png" descr="Íconos PPT prestaciones Hospital Digit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80569" y="-8208254"/>
            <a:ext cx="5439589" cy="3059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Modeo_Telemedicina_Asincrónica_de_especialidad.png" descr="Modeo_Telemedicina_Asincrónica_de_especialid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053" y="916532"/>
            <a:ext cx="6626300" cy="3727295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01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02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ángulo 6"/>
          <p:cNvSpPr/>
          <p:nvPr/>
        </p:nvSpPr>
        <p:spPr>
          <a:xfrm>
            <a:off x="1389197" y="922311"/>
            <a:ext cx="6365606" cy="3894819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05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06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07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6508" y="1094941"/>
            <a:ext cx="5870984" cy="330243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CuadroTexto 7"/>
          <p:cNvSpPr txBox="1"/>
          <p:nvPr/>
        </p:nvSpPr>
        <p:spPr>
          <a:xfrm>
            <a:off x="2360715" y="4476880"/>
            <a:ext cx="5089820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Directores de Células Asincrónicas, Evaluación de Indicadores de Calidad, Noviembre 2022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12" name="Content Placeholder 4"/>
          <p:cNvSpPr txBox="1"/>
          <p:nvPr/>
        </p:nvSpPr>
        <p:spPr>
          <a:xfrm>
            <a:off x="322738" y="137161"/>
            <a:ext cx="8675670" cy="3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SALUD DIGITAL EN LAS RISS/MODELO TELECONSULTA</a:t>
            </a:r>
          </a:p>
        </p:txBody>
      </p:sp>
      <p:pic>
        <p:nvPicPr>
          <p:cNvPr id="413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n 33" descr="Imagen 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2590" y="4474966"/>
            <a:ext cx="423446" cy="400989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Flecha arriba 95"/>
          <p:cNvSpPr/>
          <p:nvPr/>
        </p:nvSpPr>
        <p:spPr>
          <a:xfrm>
            <a:off x="3105948" y="2845747"/>
            <a:ext cx="182497" cy="446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415"/>
                </a:moveTo>
                <a:lnTo>
                  <a:pt x="10800" y="0"/>
                </a:lnTo>
                <a:lnTo>
                  <a:pt x="21600" y="4415"/>
                </a:lnTo>
                <a:lnTo>
                  <a:pt x="16200" y="4415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4415"/>
                </a:lnTo>
                <a:close/>
              </a:path>
            </a:pathLst>
          </a:custGeom>
          <a:solidFill>
            <a:srgbClr val="ACEA0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pic>
        <p:nvPicPr>
          <p:cNvPr id="416" name="Imagen 2" descr="Imagen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932553" y="1888835"/>
            <a:ext cx="552430" cy="476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Graphic 3" descr="Graphic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9761" y="3763288"/>
            <a:ext cx="374284" cy="427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raphic 3" descr="Graphic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9940" y="3757612"/>
            <a:ext cx="374284" cy="427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n 45" descr="Imagen 4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143" y="503805"/>
            <a:ext cx="2012917" cy="4476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4" name="Grupo"/>
          <p:cNvGrpSpPr/>
          <p:nvPr/>
        </p:nvGrpSpPr>
        <p:grpSpPr>
          <a:xfrm>
            <a:off x="2317917" y="857209"/>
            <a:ext cx="5555252" cy="4055594"/>
            <a:chOff x="0" y="0"/>
            <a:chExt cx="5555251" cy="4055592"/>
          </a:xfrm>
        </p:grpSpPr>
        <p:pic>
          <p:nvPicPr>
            <p:cNvPr id="420" name="Imagen 34" descr="Imagen 3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48118" y="3617755"/>
              <a:ext cx="395446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Imagen 35" descr="Imagen 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48931" y="3617755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Imagen 36" descr="Imagen 3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42834" y="3617755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Imagen 37" descr="Imagen 3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72336" y="3638619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4" name="Imagen 38" descr="Imagen 3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6989" y="3638619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Imagen 39" descr="Imagen 3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97802" y="3638619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Imagen 40" descr="Imagen 4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91705" y="3638619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Imagen 41" descr="Imagen 4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81072" y="3638619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Imagen 42" descr="Imagen 4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05726" y="3638619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Imagen 43" descr="Imagen 4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306539" y="3638619"/>
              <a:ext cx="423446" cy="40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Imagen 44" descr="Imagen 4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600442" y="3638619"/>
              <a:ext cx="395447" cy="416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Flecha izquierda 76"/>
            <p:cNvSpPr/>
            <p:nvPr/>
          </p:nvSpPr>
          <p:spPr>
            <a:xfrm>
              <a:off x="3639141" y="2607892"/>
              <a:ext cx="840752" cy="226078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32" name="Flecha arriba 96"/>
            <p:cNvSpPr/>
            <p:nvPr/>
          </p:nvSpPr>
          <p:spPr>
            <a:xfrm>
              <a:off x="1543448" y="1979464"/>
              <a:ext cx="182497" cy="44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430"/>
                  </a:moveTo>
                  <a:lnTo>
                    <a:pt x="10800" y="0"/>
                  </a:lnTo>
                  <a:lnTo>
                    <a:pt x="21600" y="4430"/>
                  </a:lnTo>
                  <a:lnTo>
                    <a:pt x="16200" y="4430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4430"/>
                  </a:lnTo>
                  <a:close/>
                </a:path>
              </a:pathLst>
            </a:custGeom>
            <a:solidFill>
              <a:srgbClr val="ACEA0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33" name="Flecha arriba 97"/>
            <p:cNvSpPr/>
            <p:nvPr/>
          </p:nvSpPr>
          <p:spPr>
            <a:xfrm>
              <a:off x="2298865" y="1988535"/>
              <a:ext cx="182497" cy="445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422"/>
                  </a:moveTo>
                  <a:lnTo>
                    <a:pt x="10800" y="0"/>
                  </a:lnTo>
                  <a:lnTo>
                    <a:pt x="21600" y="4422"/>
                  </a:lnTo>
                  <a:lnTo>
                    <a:pt x="16200" y="4422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4422"/>
                  </a:lnTo>
                  <a:close/>
                </a:path>
              </a:pathLst>
            </a:custGeom>
            <a:solidFill>
              <a:srgbClr val="ACEA0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pic>
          <p:nvPicPr>
            <p:cNvPr id="434" name="Graphic 1" descr="Graphic 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084446" y="2971362"/>
              <a:ext cx="395447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raphic 1" descr="Graphic 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461349" y="2964910"/>
              <a:ext cx="395446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6" name="Graphic 1" descr="Graphic 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853479" y="2961144"/>
              <a:ext cx="395447" cy="351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Graphic 3" descr="Graphic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92204" y="2899718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8" name="Graphic 3" descr="Graphic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88068" y="2897558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9" name="Graphic 3" descr="Graphic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02592" y="2895500"/>
              <a:ext cx="374284" cy="427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n 68" descr="Imagen 6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1358481" y="1026376"/>
              <a:ext cx="552430" cy="476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1" name="Imagen 69" descr="Imagen 6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2066442" y="1010137"/>
              <a:ext cx="552430" cy="476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2" name="Imagen 70" descr="Imagen 7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2783649" y="1006173"/>
              <a:ext cx="552430" cy="476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3" name="Imagen 71" descr="Imagen 7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3485181" y="1020220"/>
              <a:ext cx="552430" cy="476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Flecha arriba 95"/>
            <p:cNvSpPr/>
            <p:nvPr/>
          </p:nvSpPr>
          <p:spPr>
            <a:xfrm>
              <a:off x="1597821" y="440570"/>
              <a:ext cx="182497" cy="446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415"/>
                  </a:moveTo>
                  <a:lnTo>
                    <a:pt x="10800" y="0"/>
                  </a:lnTo>
                  <a:lnTo>
                    <a:pt x="21600" y="4415"/>
                  </a:lnTo>
                  <a:lnTo>
                    <a:pt x="16200" y="4415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4415"/>
                  </a:lnTo>
                  <a:close/>
                </a:path>
              </a:pathLst>
            </a:cu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45" name="Flecha arriba 95"/>
            <p:cNvSpPr/>
            <p:nvPr/>
          </p:nvSpPr>
          <p:spPr>
            <a:xfrm>
              <a:off x="2417305" y="424242"/>
              <a:ext cx="182497" cy="446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415"/>
                  </a:moveTo>
                  <a:lnTo>
                    <a:pt x="10800" y="0"/>
                  </a:lnTo>
                  <a:lnTo>
                    <a:pt x="21600" y="4415"/>
                  </a:lnTo>
                  <a:lnTo>
                    <a:pt x="16200" y="4415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4415"/>
                  </a:lnTo>
                  <a:close/>
                </a:path>
              </a:pathLst>
            </a:cu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46" name="Rectángulo redondeado"/>
            <p:cNvSpPr/>
            <p:nvPr/>
          </p:nvSpPr>
          <p:spPr>
            <a:xfrm>
              <a:off x="1337283" y="0"/>
              <a:ext cx="1662027" cy="284883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47" name="Hospital Digital"/>
            <p:cNvSpPr txBox="1"/>
            <p:nvPr/>
          </p:nvSpPr>
          <p:spPr>
            <a:xfrm>
              <a:off x="1410222" y="2345"/>
              <a:ext cx="1516149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Hospital Digital</a:t>
              </a:r>
            </a:p>
          </p:txBody>
        </p:sp>
        <p:sp>
          <p:nvSpPr>
            <p:cNvPr id="448" name="Rectángulo redondeado"/>
            <p:cNvSpPr/>
            <p:nvPr/>
          </p:nvSpPr>
          <p:spPr>
            <a:xfrm>
              <a:off x="582003" y="1572099"/>
              <a:ext cx="3521307" cy="284883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49" name="Nivel Secundario / Terciario"/>
            <p:cNvSpPr txBox="1"/>
            <p:nvPr/>
          </p:nvSpPr>
          <p:spPr>
            <a:xfrm>
              <a:off x="1235864" y="1591778"/>
              <a:ext cx="2213585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Nivel Secundario / Terciario</a:t>
              </a:r>
            </a:p>
          </p:txBody>
        </p:sp>
        <p:sp>
          <p:nvSpPr>
            <p:cNvPr id="450" name="Rectángulo redondeado"/>
            <p:cNvSpPr/>
            <p:nvPr/>
          </p:nvSpPr>
          <p:spPr>
            <a:xfrm>
              <a:off x="0" y="2562945"/>
              <a:ext cx="3521308" cy="284884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51" name="Red APS"/>
            <p:cNvSpPr txBox="1"/>
            <p:nvPr/>
          </p:nvSpPr>
          <p:spPr>
            <a:xfrm>
              <a:off x="653862" y="2582626"/>
              <a:ext cx="2213583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Red APS</a:t>
              </a:r>
            </a:p>
          </p:txBody>
        </p:sp>
        <p:sp>
          <p:nvSpPr>
            <p:cNvPr id="452" name="Rectángulo redondeado"/>
            <p:cNvSpPr/>
            <p:nvPr/>
          </p:nvSpPr>
          <p:spPr>
            <a:xfrm>
              <a:off x="4547150" y="2549087"/>
              <a:ext cx="1008102" cy="284884"/>
            </a:xfrm>
            <a:prstGeom prst="roundRect">
              <a:avLst>
                <a:gd name="adj" fmla="val 50000"/>
              </a:avLst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453" name="Postas"/>
            <p:cNvSpPr txBox="1"/>
            <p:nvPr/>
          </p:nvSpPr>
          <p:spPr>
            <a:xfrm>
              <a:off x="4683060" y="2549112"/>
              <a:ext cx="736285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Postas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Modeo_Telemedicina_AsincrónicoModeo_Telemedicina_sicrónico_MedicinaGeneral.png" descr="Modeo_Telemedicina_AsincrónicoModeo_Telemedicina_sicrónico_MedicinaGener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456" y="907366"/>
            <a:ext cx="6800757" cy="3828969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58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59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ángulo 6"/>
          <p:cNvSpPr/>
          <p:nvPr/>
        </p:nvSpPr>
        <p:spPr>
          <a:xfrm>
            <a:off x="1426865" y="885591"/>
            <a:ext cx="6562630" cy="3937093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62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63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64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CuadroTexto 7"/>
          <p:cNvSpPr txBox="1"/>
          <p:nvPr/>
        </p:nvSpPr>
        <p:spPr>
          <a:xfrm>
            <a:off x="2606618" y="4485907"/>
            <a:ext cx="4398913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Posta Rural de Lago Verde, Región de Aysén, enero 2023</a:t>
            </a:r>
          </a:p>
        </p:txBody>
      </p:sp>
      <p:pic>
        <p:nvPicPr>
          <p:cNvPr id="466" name="Imagen 1" descr="Imagen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5482" y="1068007"/>
            <a:ext cx="5945397" cy="334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Modeo_Telemedicina_AsincrónicoModeo_Telemedicina_sicrónico_Especialidad.png" descr="Modeo_Telemedicina_AsincrónicoModeo_Telemedicina_sicrónico_Especialid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8215" y="801971"/>
            <a:ext cx="7117350" cy="4007217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70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71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ángulo 6"/>
          <p:cNvSpPr/>
          <p:nvPr/>
        </p:nvSpPr>
        <p:spPr>
          <a:xfrm>
            <a:off x="1196439" y="1017070"/>
            <a:ext cx="6858054" cy="3805615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74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75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76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CuadroTexto 7"/>
          <p:cNvSpPr txBox="1"/>
          <p:nvPr/>
        </p:nvSpPr>
        <p:spPr>
          <a:xfrm>
            <a:off x="2948765" y="4489913"/>
            <a:ext cx="3491453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Telecomité Diabetes I, Iquique, Región de Tarapacá, enero 2022</a:t>
            </a:r>
          </a:p>
        </p:txBody>
      </p:sp>
      <p:pic>
        <p:nvPicPr>
          <p:cNvPr id="478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8206" y="1227821"/>
            <a:ext cx="6314520" cy="3214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ontent Placeholder 4"/>
          <p:cNvSpPr txBox="1"/>
          <p:nvPr/>
        </p:nvSpPr>
        <p:spPr>
          <a:xfrm>
            <a:off x="354092" y="101367"/>
            <a:ext cx="6262736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LA SALUD DIGITAL PARA CHILE</a:t>
            </a:r>
          </a:p>
        </p:txBody>
      </p:sp>
      <p:sp>
        <p:nvSpPr>
          <p:cNvPr id="153" name="CuadroTexto 43"/>
          <p:cNvSpPr txBox="1"/>
          <p:nvPr/>
        </p:nvSpPr>
        <p:spPr>
          <a:xfrm>
            <a:off x="399806" y="1065529"/>
            <a:ext cx="3986599" cy="3012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Salud Digital como </a:t>
            </a:r>
            <a:r>
              <a:rPr b="1">
                <a:solidFill>
                  <a:srgbClr val="0FBAC3"/>
                </a:solidFill>
              </a:rPr>
              <a:t>estrategia centrada en la persona</a:t>
            </a:r>
            <a:r>
              <a:rPr>
                <a:solidFill>
                  <a:schemeClr val="accent2"/>
                </a:solidFill>
              </a:rPr>
              <a:t> </a:t>
            </a:r>
            <a:r>
              <a:t>y que permite, con sustento en las tecnologías de información y comunicaciones, </a:t>
            </a:r>
            <a:r>
              <a:rPr b="1">
                <a:solidFill>
                  <a:srgbClr val="0FBAC3"/>
                </a:solidFill>
              </a:rPr>
              <a:t>apoyar al sistema sanitario</a:t>
            </a:r>
            <a:r>
              <a:t> tanto en sus procesos asistenciales como en la promoción y prevención, así como también en la generación y uso de información para la gestión y la elaboración de políticas públicas. </a:t>
            </a:r>
          </a:p>
        </p:txBody>
      </p:sp>
      <p:sp>
        <p:nvSpPr>
          <p:cNvPr id="154" name="Rectángulo 6"/>
          <p:cNvSpPr/>
          <p:nvPr/>
        </p:nvSpPr>
        <p:spPr>
          <a:xfrm>
            <a:off x="4823068" y="805750"/>
            <a:ext cx="3907536" cy="3856639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55" name="CuadroTexto 8"/>
          <p:cNvSpPr txBox="1"/>
          <p:nvPr/>
        </p:nvSpPr>
        <p:spPr>
          <a:xfrm>
            <a:off x="5479847" y="4149752"/>
            <a:ext cx="2593974" cy="38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b="1"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Telemedicina Sincrónica de Medicina General</a:t>
            </a:r>
          </a:p>
          <a:p>
            <a:pPr algn="ctr">
              <a:defRPr sz="1000">
                <a:solidFill>
                  <a:srgbClr val="FFFFFF"/>
                </a:solidFill>
                <a:latin typeface="gobCL Light"/>
                <a:ea typeface="gobCL Light"/>
                <a:cs typeface="gobCL Light"/>
                <a:sym typeface="gobCL Light"/>
              </a:defRPr>
            </a:pPr>
            <a:r>
              <a:t>ELEAM, Aconcagua, Región de Valparaíso, 2021</a:t>
            </a:r>
          </a:p>
        </p:txBody>
      </p:sp>
      <p:pic>
        <p:nvPicPr>
          <p:cNvPr id="156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rcRect l="9727" t="4609" r="19427" b="9614"/>
          <a:stretch>
            <a:fillRect/>
          </a:stretch>
        </p:blipFill>
        <p:spPr>
          <a:xfrm>
            <a:off x="5088728" y="1038819"/>
            <a:ext cx="3376059" cy="3065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Modeo_Telemedicina_AsincrónicoModeo_Telemedicina_sicrónico_SaludMental.png" descr="Modeo_Telemedicina_AsincrónicoModeo_Telemedicina_sicrónico_SaludMent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9534" y="840280"/>
            <a:ext cx="7164958" cy="403402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82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83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ectángulo 6"/>
          <p:cNvSpPr/>
          <p:nvPr/>
        </p:nvSpPr>
        <p:spPr>
          <a:xfrm>
            <a:off x="1073947" y="919125"/>
            <a:ext cx="6757597" cy="4001505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86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87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88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CuadroTexto 7"/>
          <p:cNvSpPr txBox="1"/>
          <p:nvPr/>
        </p:nvSpPr>
        <p:spPr>
          <a:xfrm>
            <a:off x="2135302" y="4423136"/>
            <a:ext cx="4634889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Ministra Aguilera, Representante OMS en Chile y Psicólogos Hospital Digital, </a:t>
            </a:r>
          </a:p>
          <a:p>
            <a: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Lanzamiento Línea Prevención del Suicidio, Enero 2023</a:t>
            </a:r>
          </a:p>
        </p:txBody>
      </p:sp>
      <p:pic>
        <p:nvPicPr>
          <p:cNvPr id="490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0" t="7791" r="0" b="0"/>
          <a:stretch>
            <a:fillRect/>
          </a:stretch>
        </p:blipFill>
        <p:spPr>
          <a:xfrm>
            <a:off x="1408317" y="1109534"/>
            <a:ext cx="6088965" cy="3265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Modeo_Telemedicina_Apoyo_de_diagnostico_a_distancia.png" descr="Modeo_Telemedicina_Apoyo_de_diagnostico_a_distanc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412" y="854200"/>
            <a:ext cx="7229134" cy="4070154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94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495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ángulo 6"/>
          <p:cNvSpPr/>
          <p:nvPr/>
        </p:nvSpPr>
        <p:spPr>
          <a:xfrm>
            <a:off x="1284871" y="886955"/>
            <a:ext cx="6574257" cy="3941855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498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99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00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CuadroTexto 7"/>
          <p:cNvSpPr txBox="1"/>
          <p:nvPr/>
        </p:nvSpPr>
        <p:spPr>
          <a:xfrm>
            <a:off x="2219257" y="4492032"/>
            <a:ext cx="5098198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Célula de Mamografía, Teleinformes en APS a través de todo el país, Coquimbo, Aysén y Arica.</a:t>
            </a:r>
          </a:p>
        </p:txBody>
      </p:sp>
      <p:pic>
        <p:nvPicPr>
          <p:cNvPr id="502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4503" y="1062112"/>
            <a:ext cx="5994993" cy="3372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Modeo_Telemedicina_Apoyo_de_diagnostico_a_distancia_oftalmologia.png" descr="Modeo_Telemedicina_Apoyo_de_diagnostico_a_distancia_oftalmolog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391" y="853164"/>
            <a:ext cx="6833018" cy="3843572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06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07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Rectángulo 6"/>
          <p:cNvSpPr/>
          <p:nvPr/>
        </p:nvSpPr>
        <p:spPr>
          <a:xfrm>
            <a:off x="1622083" y="1017070"/>
            <a:ext cx="5899834" cy="3805615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10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11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12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CuadroTexto 7"/>
          <p:cNvSpPr txBox="1"/>
          <p:nvPr/>
        </p:nvSpPr>
        <p:spPr>
          <a:xfrm>
            <a:off x="1931455" y="4339798"/>
            <a:ext cx="5281090" cy="42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Unidad de Atención Primaria Oftalmológica (UAPO), </a:t>
            </a:r>
          </a:p>
          <a:p>
            <a: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CESFAM Piedra del Águila, Angol, Servicio de Salud Araucanía Norte</a:t>
            </a:r>
          </a:p>
        </p:txBody>
      </p:sp>
      <p:pic>
        <p:nvPicPr>
          <p:cNvPr id="514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13184" t="24850" r="894" b="6546"/>
          <a:stretch>
            <a:fillRect/>
          </a:stretch>
        </p:blipFill>
        <p:spPr>
          <a:xfrm>
            <a:off x="1882973" y="1131759"/>
            <a:ext cx="5377942" cy="3220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Modelo_Telemedicina_SeguimientoOncológico.png" descr="Modelo_Telemedicina_SeguimientoOncológic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971" y="727675"/>
            <a:ext cx="7072336" cy="398187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18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19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ectángulo 6"/>
          <p:cNvSpPr/>
          <p:nvPr/>
        </p:nvSpPr>
        <p:spPr>
          <a:xfrm>
            <a:off x="1073946" y="1017070"/>
            <a:ext cx="6996108" cy="3805615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22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23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24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CuadroTexto 7"/>
          <p:cNvSpPr txBox="1"/>
          <p:nvPr/>
        </p:nvSpPr>
        <p:spPr>
          <a:xfrm>
            <a:off x="2591085" y="4494855"/>
            <a:ext cx="3961830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Reunión Gestores Oncológicos, Pucón, Región de la Araucanía, junio 2022</a:t>
            </a:r>
          </a:p>
        </p:txBody>
      </p:sp>
      <p:pic>
        <p:nvPicPr>
          <p:cNvPr id="526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5184" y="1219602"/>
            <a:ext cx="6413631" cy="3222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Modelo_Telemedicina_PortalPaciente.png" descr="Modelo_Telemedicina_PortalPacien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4835" y="691502"/>
            <a:ext cx="7597170" cy="4273409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30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31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ángulo 6"/>
          <p:cNvSpPr/>
          <p:nvPr/>
        </p:nvSpPr>
        <p:spPr>
          <a:xfrm>
            <a:off x="1329394" y="1088567"/>
            <a:ext cx="6757573" cy="3662621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34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35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36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rcRect l="0" t="3802" r="0" b="10001"/>
          <a:stretch>
            <a:fillRect/>
          </a:stretch>
        </p:blipFill>
        <p:spPr>
          <a:xfrm>
            <a:off x="1573264" y="1299697"/>
            <a:ext cx="6269776" cy="3027577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CuadroTexto 8"/>
          <p:cNvSpPr txBox="1"/>
          <p:nvPr/>
        </p:nvSpPr>
        <p:spPr>
          <a:xfrm>
            <a:off x="2310139" y="4392592"/>
            <a:ext cx="4796083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Equipos MINSAL, Salud Digital y HL7 International, Reunión Interoperabilidad Sector Salud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tent Placeholder 4"/>
          <p:cNvSpPr txBox="1"/>
          <p:nvPr/>
        </p:nvSpPr>
        <p:spPr>
          <a:xfrm>
            <a:off x="354092" y="101367"/>
            <a:ext cx="8652510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MODELO DE SALUD DIGITAL</a:t>
            </a:r>
          </a:p>
        </p:txBody>
      </p:sp>
      <p:sp>
        <p:nvSpPr>
          <p:cNvPr id="160" name="CuadroTexto 45"/>
          <p:cNvSpPr txBox="1"/>
          <p:nvPr/>
        </p:nvSpPr>
        <p:spPr>
          <a:xfrm>
            <a:off x="377449" y="1231167"/>
            <a:ext cx="3849469" cy="184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FBAC3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Centrado en la persona</a:t>
            </a:r>
            <a:r>
              <a:rPr baseline="29776"/>
              <a:t>1</a:t>
            </a:r>
            <a:r>
              <a:t> </a:t>
            </a:r>
            <a:r>
              <a:rPr b="0">
                <a:solidFill>
                  <a:srgbClr val="587682"/>
                </a:solidFill>
              </a:rPr>
              <a:t>considera al individuo de manera holística, respetando sus preferencias y favoreciendo el empoderamiento en la toma de decisiones en salud  dirigido a alcanzar una medicina personalizada</a:t>
            </a:r>
            <a:r>
              <a:rPr b="0" baseline="29776">
                <a:solidFill>
                  <a:srgbClr val="587682"/>
                </a:solidFill>
              </a:rPr>
              <a:t>2</a:t>
            </a:r>
          </a:p>
        </p:txBody>
      </p:sp>
      <p:sp>
        <p:nvSpPr>
          <p:cNvPr id="161" name="CuadroTexto 2"/>
          <p:cNvSpPr txBox="1"/>
          <p:nvPr/>
        </p:nvSpPr>
        <p:spPr>
          <a:xfrm>
            <a:off x="365199" y="3957559"/>
            <a:ext cx="3873970" cy="91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aseline="30199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1</a:t>
            </a:r>
            <a:r>
              <a:rPr baseline="0"/>
              <a:t> Zhao J. (2016) Differentiation between  twoheathcare concepts:Person- centtered and patient –centered care</a:t>
            </a:r>
          </a:p>
          <a:p>
            <a:pPr>
              <a:defRPr baseline="30199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2</a:t>
            </a:r>
            <a:r>
              <a:rPr baseline="0"/>
              <a:t> Ricciardi W. (2017) New challenges of public health : bringing the future of personalized healthcare into focus.</a:t>
            </a:r>
          </a:p>
          <a:p>
            <a:pPr>
              <a:defRPr baseline="30199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3</a:t>
            </a:r>
            <a:r>
              <a:rPr baseline="0"/>
              <a:t> WHO, (2020) Global Strategy on Digital Health</a:t>
            </a:r>
          </a:p>
        </p:txBody>
      </p:sp>
      <p:pic>
        <p:nvPicPr>
          <p:cNvPr id="162" name="Imagen 7" descr="Imagen 7"/>
          <p:cNvPicPr>
            <a:picLocks noChangeAspect="1"/>
          </p:cNvPicPr>
          <p:nvPr/>
        </p:nvPicPr>
        <p:blipFill>
          <a:blip r:embed="rId2">
            <a:extLst/>
          </a:blip>
          <a:srcRect l="0" t="0" r="5948" b="4662"/>
          <a:stretch>
            <a:fillRect/>
          </a:stretch>
        </p:blipFill>
        <p:spPr>
          <a:xfrm>
            <a:off x="4819696" y="726802"/>
            <a:ext cx="3849394" cy="350084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uadroTexto 1"/>
          <p:cNvSpPr txBox="1"/>
          <p:nvPr/>
        </p:nvSpPr>
        <p:spPr>
          <a:xfrm>
            <a:off x="5405504" y="4287759"/>
            <a:ext cx="2800170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Modelo elaborado por el Depto. Salud Digital </a:t>
            </a:r>
            <a:r>
              <a:rPr baseline="29398"/>
              <a:t>3</a:t>
            </a:r>
          </a:p>
        </p:txBody>
      </p:sp>
      <p:pic>
        <p:nvPicPr>
          <p:cNvPr id="164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Modelo_TeleSalud.png" descr="Modelo_TeleSalu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568" y="723151"/>
            <a:ext cx="7561224" cy="4257127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42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43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Rectángulo 6"/>
          <p:cNvSpPr/>
          <p:nvPr/>
        </p:nvSpPr>
        <p:spPr>
          <a:xfrm>
            <a:off x="1500553" y="1139307"/>
            <a:ext cx="6142894" cy="3561141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46" name="Número de diapositiva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47" name="Content Placeholder 4"/>
          <p:cNvSpPr txBox="1"/>
          <p:nvPr/>
        </p:nvSpPr>
        <p:spPr>
          <a:xfrm>
            <a:off x="370345" y="141305"/>
            <a:ext cx="86756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PRESTACIONES DE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MEDIANTE TELEMEDICINA </a:t>
            </a:r>
          </a:p>
        </p:txBody>
      </p:sp>
      <p:pic>
        <p:nvPicPr>
          <p:cNvPr id="548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CuadroTexto 8"/>
          <p:cNvSpPr txBox="1"/>
          <p:nvPr/>
        </p:nvSpPr>
        <p:spPr>
          <a:xfrm>
            <a:off x="2030107" y="4357842"/>
            <a:ext cx="5356147" cy="25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Lanzamiento TeleSalud, equipos OMS, MINSAL, SS Biobío y Salud Digital, Los Ángeles, julio 2022</a:t>
            </a:r>
          </a:p>
        </p:txBody>
      </p:sp>
      <p:pic>
        <p:nvPicPr>
          <p:cNvPr id="550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rcRect l="0" t="3937" r="0" b="0"/>
          <a:stretch>
            <a:fillRect/>
          </a:stretch>
        </p:blipFill>
        <p:spPr>
          <a:xfrm>
            <a:off x="1733748" y="1373221"/>
            <a:ext cx="5676604" cy="2939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Línea"/>
          <p:cNvSpPr/>
          <p:nvPr/>
        </p:nvSpPr>
        <p:spPr>
          <a:xfrm flipV="1">
            <a:off x="2164544" y="1417906"/>
            <a:ext cx="3" cy="1991468"/>
          </a:xfrm>
          <a:prstGeom prst="line">
            <a:avLst/>
          </a:prstGeom>
          <a:ln w="25400">
            <a:solidFill>
              <a:srgbClr val="0FBAC3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3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54" name="Content Placeholder 4"/>
          <p:cNvSpPr txBox="1"/>
          <p:nvPr/>
        </p:nvSpPr>
        <p:spPr>
          <a:xfrm>
            <a:off x="370345" y="128605"/>
            <a:ext cx="8675670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DESAFÍOS</a:t>
            </a:r>
          </a:p>
        </p:txBody>
      </p:sp>
      <p:pic>
        <p:nvPicPr>
          <p:cNvPr id="555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1" name="Grupo"/>
          <p:cNvGrpSpPr/>
          <p:nvPr/>
        </p:nvGrpSpPr>
        <p:grpSpPr>
          <a:xfrm>
            <a:off x="1618826" y="949594"/>
            <a:ext cx="5906350" cy="3906384"/>
            <a:chOff x="0" y="0"/>
            <a:chExt cx="5906350" cy="3906383"/>
          </a:xfrm>
        </p:grpSpPr>
        <p:sp>
          <p:nvSpPr>
            <p:cNvPr id="556" name="Línea"/>
            <p:cNvSpPr/>
            <p:nvPr/>
          </p:nvSpPr>
          <p:spPr>
            <a:xfrm flipV="1">
              <a:off x="5337768" y="372200"/>
              <a:ext cx="3" cy="2942511"/>
            </a:xfrm>
            <a:prstGeom prst="line">
              <a:avLst/>
            </a:prstGeom>
            <a:noFill/>
            <a:ln w="25400" cap="flat">
              <a:solidFill>
                <a:srgbClr val="9CD40D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57" name="Línea"/>
            <p:cNvSpPr/>
            <p:nvPr/>
          </p:nvSpPr>
          <p:spPr>
            <a:xfrm flipV="1">
              <a:off x="3719098" y="350330"/>
              <a:ext cx="2" cy="2227435"/>
            </a:xfrm>
            <a:prstGeom prst="line">
              <a:avLst/>
            </a:prstGeom>
            <a:noFill/>
            <a:ln w="25400" cap="flat">
              <a:solidFill>
                <a:srgbClr val="ED7D3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58" name="Línea"/>
            <p:cNvSpPr/>
            <p:nvPr/>
          </p:nvSpPr>
          <p:spPr>
            <a:xfrm flipV="1">
              <a:off x="2132408" y="350329"/>
              <a:ext cx="2" cy="1600625"/>
            </a:xfrm>
            <a:prstGeom prst="line">
              <a:avLst/>
            </a:prstGeom>
            <a:noFill/>
            <a:ln w="25400" cap="flat">
              <a:solidFill>
                <a:srgbClr val="587682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559" name="Rectángulo redondeado"/>
            <p:cNvSpPr/>
            <p:nvPr/>
          </p:nvSpPr>
          <p:spPr>
            <a:xfrm>
              <a:off x="1538239" y="0"/>
              <a:ext cx="1133093" cy="468787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60" name="RISS"/>
            <p:cNvSpPr txBox="1"/>
            <p:nvPr/>
          </p:nvSpPr>
          <p:spPr>
            <a:xfrm>
              <a:off x="1676089" y="111631"/>
              <a:ext cx="857393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RISS</a:t>
              </a:r>
            </a:p>
          </p:txBody>
        </p:sp>
        <p:sp>
          <p:nvSpPr>
            <p:cNvPr id="561" name="Rectángulo redondeado"/>
            <p:cNvSpPr/>
            <p:nvPr/>
          </p:nvSpPr>
          <p:spPr>
            <a:xfrm>
              <a:off x="0" y="0"/>
              <a:ext cx="1133092" cy="468788"/>
            </a:xfrm>
            <a:prstGeom prst="roundRect">
              <a:avLst>
                <a:gd name="adj" fmla="val 45675"/>
              </a:avLst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62" name="Personas"/>
            <p:cNvSpPr txBox="1"/>
            <p:nvPr/>
          </p:nvSpPr>
          <p:spPr>
            <a:xfrm>
              <a:off x="124660" y="111631"/>
              <a:ext cx="883772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Personas</a:t>
              </a:r>
            </a:p>
          </p:txBody>
        </p:sp>
        <p:sp>
          <p:nvSpPr>
            <p:cNvPr id="563" name="Rectángulo redondeado"/>
            <p:cNvSpPr/>
            <p:nvPr/>
          </p:nvSpPr>
          <p:spPr>
            <a:xfrm>
              <a:off x="46970" y="599014"/>
              <a:ext cx="1008102" cy="764983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64" name="Alfabetización…"/>
            <p:cNvSpPr txBox="1"/>
            <p:nvPr/>
          </p:nvSpPr>
          <p:spPr>
            <a:xfrm>
              <a:off x="160833" y="829197"/>
              <a:ext cx="780376" cy="34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Alfabetización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Digital</a:t>
              </a:r>
            </a:p>
          </p:txBody>
        </p:sp>
        <p:sp>
          <p:nvSpPr>
            <p:cNvPr id="565" name="Rectángulo redondeado"/>
            <p:cNvSpPr/>
            <p:nvPr/>
          </p:nvSpPr>
          <p:spPr>
            <a:xfrm>
              <a:off x="4747537" y="0"/>
              <a:ext cx="1133094" cy="468787"/>
            </a:xfrm>
            <a:prstGeom prst="roundRect">
              <a:avLst>
                <a:gd name="adj" fmla="val 45675"/>
              </a:avLst>
            </a:prstGeom>
            <a:solidFill>
              <a:srgbClr val="9BD3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66" name="Regulación, Normativa…"/>
            <p:cNvSpPr txBox="1"/>
            <p:nvPr/>
          </p:nvSpPr>
          <p:spPr>
            <a:xfrm>
              <a:off x="4769189" y="65658"/>
              <a:ext cx="1137162" cy="34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Regulación, Normativa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y Gobernanza</a:t>
              </a:r>
            </a:p>
          </p:txBody>
        </p:sp>
        <p:sp>
          <p:nvSpPr>
            <p:cNvPr id="567" name="Rectángulo redondeado"/>
            <p:cNvSpPr/>
            <p:nvPr/>
          </p:nvSpPr>
          <p:spPr>
            <a:xfrm>
              <a:off x="3142888" y="5274"/>
              <a:ext cx="1133093" cy="468788"/>
            </a:xfrm>
            <a:prstGeom prst="roundRect">
              <a:avLst>
                <a:gd name="adj" fmla="val 45675"/>
              </a:avLst>
            </a:prstGeom>
            <a:solidFill>
              <a:srgbClr val="ED7D3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68" name="Sistemas"/>
            <p:cNvSpPr txBox="1"/>
            <p:nvPr/>
          </p:nvSpPr>
          <p:spPr>
            <a:xfrm>
              <a:off x="3280738" y="130447"/>
              <a:ext cx="857393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Sistemas</a:t>
              </a:r>
            </a:p>
          </p:txBody>
        </p:sp>
        <p:sp>
          <p:nvSpPr>
            <p:cNvPr id="569" name="Rectángulo redondeado"/>
            <p:cNvSpPr/>
            <p:nvPr/>
          </p:nvSpPr>
          <p:spPr>
            <a:xfrm>
              <a:off x="46970" y="1460963"/>
              <a:ext cx="1008102" cy="764985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70" name="Incluir Salud Digital en Pregrado"/>
            <p:cNvSpPr txBox="1"/>
            <p:nvPr/>
          </p:nvSpPr>
          <p:spPr>
            <a:xfrm>
              <a:off x="160833" y="1609061"/>
              <a:ext cx="780376" cy="47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Incluir Salud Digital en Pregrado</a:t>
              </a:r>
            </a:p>
          </p:txBody>
        </p:sp>
        <p:sp>
          <p:nvSpPr>
            <p:cNvPr id="571" name="Rectángulo redondeado"/>
            <p:cNvSpPr/>
            <p:nvPr/>
          </p:nvSpPr>
          <p:spPr>
            <a:xfrm>
              <a:off x="46970" y="2322914"/>
              <a:ext cx="1008102" cy="764983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72" name="Inclusión"/>
            <p:cNvSpPr txBox="1"/>
            <p:nvPr/>
          </p:nvSpPr>
          <p:spPr>
            <a:xfrm>
              <a:off x="160833" y="2596338"/>
              <a:ext cx="780376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Inclusión</a:t>
              </a:r>
            </a:p>
          </p:txBody>
        </p:sp>
        <p:sp>
          <p:nvSpPr>
            <p:cNvPr id="573" name="Rectángulo redondeado"/>
            <p:cNvSpPr/>
            <p:nvPr/>
          </p:nvSpPr>
          <p:spPr>
            <a:xfrm>
              <a:off x="1643606" y="599013"/>
              <a:ext cx="1008103" cy="764984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74" name="Conocer las necesidades de la Red Asistencial"/>
            <p:cNvSpPr txBox="1"/>
            <p:nvPr/>
          </p:nvSpPr>
          <p:spPr>
            <a:xfrm>
              <a:off x="1757470" y="692224"/>
              <a:ext cx="780375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Conocer las necesidades de la Red Asistencial</a:t>
              </a:r>
            </a:p>
          </p:txBody>
        </p:sp>
        <p:sp>
          <p:nvSpPr>
            <p:cNvPr id="575" name="Rectángulo redondeado"/>
            <p:cNvSpPr/>
            <p:nvPr/>
          </p:nvSpPr>
          <p:spPr>
            <a:xfrm>
              <a:off x="1643606" y="1460963"/>
              <a:ext cx="1008103" cy="764984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76" name="Diseño de Estrategias en conjunto"/>
            <p:cNvSpPr txBox="1"/>
            <p:nvPr/>
          </p:nvSpPr>
          <p:spPr>
            <a:xfrm>
              <a:off x="1757470" y="1554174"/>
              <a:ext cx="780375" cy="47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Diseño de Estrategias en conjunto</a:t>
              </a:r>
            </a:p>
          </p:txBody>
        </p:sp>
        <p:sp>
          <p:nvSpPr>
            <p:cNvPr id="577" name="Rectángulo redondeado"/>
            <p:cNvSpPr/>
            <p:nvPr/>
          </p:nvSpPr>
          <p:spPr>
            <a:xfrm>
              <a:off x="3229001" y="599014"/>
              <a:ext cx="1008103" cy="764983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78" name="Interoperabilidad e Integración"/>
            <p:cNvSpPr txBox="1"/>
            <p:nvPr/>
          </p:nvSpPr>
          <p:spPr>
            <a:xfrm>
              <a:off x="3304356" y="793544"/>
              <a:ext cx="857393" cy="34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Interoperabilidad e Integración</a:t>
              </a:r>
            </a:p>
          </p:txBody>
        </p:sp>
        <p:sp>
          <p:nvSpPr>
            <p:cNvPr id="579" name="Rectángulo redondeado"/>
            <p:cNvSpPr/>
            <p:nvPr/>
          </p:nvSpPr>
          <p:spPr>
            <a:xfrm>
              <a:off x="3229001" y="1446476"/>
              <a:ext cx="1008103" cy="764985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80" name="Cobertura de TIC (Internet  y equipamiento)"/>
            <p:cNvSpPr txBox="1"/>
            <p:nvPr/>
          </p:nvSpPr>
          <p:spPr>
            <a:xfrm>
              <a:off x="3304356" y="1594574"/>
              <a:ext cx="857393" cy="47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Cobertura de TIC (Internet  y equipamiento)</a:t>
              </a:r>
            </a:p>
          </p:txBody>
        </p:sp>
        <p:sp>
          <p:nvSpPr>
            <p:cNvPr id="581" name="Rectángulo redondeado"/>
            <p:cNvSpPr/>
            <p:nvPr/>
          </p:nvSpPr>
          <p:spPr>
            <a:xfrm>
              <a:off x="3229001" y="2322914"/>
              <a:ext cx="1008103" cy="764983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82" name="Autorización y Acreditación de…"/>
            <p:cNvSpPr txBox="1"/>
            <p:nvPr/>
          </p:nvSpPr>
          <p:spPr>
            <a:xfrm>
              <a:off x="3304356" y="2416125"/>
              <a:ext cx="857393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Autorización y Acreditación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Atención a Distancia</a:t>
              </a:r>
            </a:p>
          </p:txBody>
        </p:sp>
        <p:sp>
          <p:nvSpPr>
            <p:cNvPr id="583" name="Rectángulo redondeado"/>
            <p:cNvSpPr/>
            <p:nvPr/>
          </p:nvSpPr>
          <p:spPr>
            <a:xfrm>
              <a:off x="4852904" y="599013"/>
              <a:ext cx="1008104" cy="764984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84" name="Incorporación de Telemedicina en Ley de Derechos y Deberes"/>
            <p:cNvSpPr txBox="1"/>
            <p:nvPr/>
          </p:nvSpPr>
          <p:spPr>
            <a:xfrm>
              <a:off x="4928260" y="692224"/>
              <a:ext cx="857393" cy="599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Incorporación de Telemedicina en Ley de Derechos y Deberes</a:t>
              </a:r>
            </a:p>
          </p:txBody>
        </p:sp>
        <p:sp>
          <p:nvSpPr>
            <p:cNvPr id="585" name="Rectángulo redondeado"/>
            <p:cNvSpPr/>
            <p:nvPr/>
          </p:nvSpPr>
          <p:spPr>
            <a:xfrm>
              <a:off x="4852904" y="1446476"/>
              <a:ext cx="1008104" cy="764984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86" name="Inclusión en Encuesta Nacional…"/>
            <p:cNvSpPr txBox="1"/>
            <p:nvPr/>
          </p:nvSpPr>
          <p:spPr>
            <a:xfrm>
              <a:off x="4928260" y="1539687"/>
              <a:ext cx="857393" cy="47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Inclusión en Encuesta Nacional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 Salud</a:t>
              </a:r>
            </a:p>
          </p:txBody>
        </p:sp>
        <p:sp>
          <p:nvSpPr>
            <p:cNvPr id="587" name="Rectángulo redondeado"/>
            <p:cNvSpPr/>
            <p:nvPr/>
          </p:nvSpPr>
          <p:spPr>
            <a:xfrm>
              <a:off x="4876589" y="2293939"/>
              <a:ext cx="1008104" cy="764984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88" name="Estrategia de Salud Digital"/>
            <p:cNvSpPr txBox="1"/>
            <p:nvPr/>
          </p:nvSpPr>
          <p:spPr>
            <a:xfrm>
              <a:off x="4951945" y="2496924"/>
              <a:ext cx="857392" cy="345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Estrategia de Salud Digital</a:t>
              </a:r>
            </a:p>
          </p:txBody>
        </p:sp>
        <p:sp>
          <p:nvSpPr>
            <p:cNvPr id="589" name="Rectángulo redondeado"/>
            <p:cNvSpPr/>
            <p:nvPr/>
          </p:nvSpPr>
          <p:spPr>
            <a:xfrm>
              <a:off x="4876589" y="3141401"/>
              <a:ext cx="1008104" cy="764983"/>
            </a:xfrm>
            <a:prstGeom prst="roundRect">
              <a:avLst>
                <a:gd name="adj" fmla="val 27990"/>
              </a:avLst>
            </a:prstGeom>
            <a:solidFill>
              <a:srgbClr val="5E7C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590" name="Institucionalizar"/>
            <p:cNvSpPr txBox="1"/>
            <p:nvPr/>
          </p:nvSpPr>
          <p:spPr>
            <a:xfrm>
              <a:off x="4951945" y="3429598"/>
              <a:ext cx="857392" cy="218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Institucionalizar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ángulo 6"/>
          <p:cNvSpPr/>
          <p:nvPr/>
        </p:nvSpPr>
        <p:spPr>
          <a:xfrm>
            <a:off x="1170480" y="723951"/>
            <a:ext cx="7075400" cy="4036258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594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95" name="Content Placeholder 4"/>
          <p:cNvSpPr txBox="1"/>
          <p:nvPr/>
        </p:nvSpPr>
        <p:spPr>
          <a:xfrm>
            <a:off x="370345" y="128605"/>
            <a:ext cx="8675670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DESAFÍOS</a:t>
            </a:r>
          </a:p>
        </p:txBody>
      </p:sp>
      <p:pic>
        <p:nvPicPr>
          <p:cNvPr id="596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CuadroTexto 7"/>
          <p:cNvSpPr txBox="1"/>
          <p:nvPr/>
        </p:nvSpPr>
        <p:spPr>
          <a:xfrm>
            <a:off x="2878386" y="4216007"/>
            <a:ext cx="3659587" cy="421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Depto. Salud Digital llega con telemedicina a Primavera, una de las comunas más australes de Chile, Región de Magallanes, julio 2022</a:t>
            </a:r>
          </a:p>
        </p:txBody>
      </p:sp>
      <p:pic>
        <p:nvPicPr>
          <p:cNvPr id="598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5176" y="977394"/>
            <a:ext cx="6446009" cy="3216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601" name="Content Placeholder 4"/>
          <p:cNvSpPr txBox="1"/>
          <p:nvPr/>
        </p:nvSpPr>
        <p:spPr>
          <a:xfrm>
            <a:off x="370344" y="128605"/>
            <a:ext cx="5406270" cy="706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¿CÓMO BENEFICIA HOSPITAL DIGITAL </a:t>
            </a:r>
          </a:p>
          <a:p>
            <a: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pPr>
            <a:r>
              <a:t>A LOS Y LAS PACIENTES?</a:t>
            </a:r>
          </a:p>
        </p:txBody>
      </p:sp>
      <p:pic>
        <p:nvPicPr>
          <p:cNvPr id="602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Google Shape;290;p16"/>
          <p:cNvSpPr txBox="1"/>
          <p:nvPr/>
        </p:nvSpPr>
        <p:spPr>
          <a:xfrm>
            <a:off x="1576692" y="1182032"/>
            <a:ext cx="7020351" cy="328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rPr b="1"/>
              <a:t>Aumenta la disponibilidad de horas</a:t>
            </a:r>
            <a:r>
              <a:t> de especialistas para la atención primaria</a:t>
            </a: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rPr b="1"/>
              <a:t>Contribuye a disminuir el tiempo de espera</a:t>
            </a:r>
            <a:r>
              <a:t> para acceder a un especialista</a:t>
            </a: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rPr b="1"/>
              <a:t>Aumenta la eficiencia </a:t>
            </a:r>
            <a:r>
              <a:t>de la atención primaria &gt; Mayor resolutividad</a:t>
            </a: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rPr b="1"/>
              <a:t>Ayuda a evitar traslados</a:t>
            </a:r>
            <a:r>
              <a:t> y gastos innecesarios</a:t>
            </a: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</a:p>
          <a:p>
            <a:pPr defTabSz="6858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rPr b="1"/>
              <a:t>Contribuye a descongestionar</a:t>
            </a:r>
            <a:r>
              <a:t> establecimientos hospitalarios</a:t>
            </a:r>
          </a:p>
        </p:txBody>
      </p:sp>
      <p:pic>
        <p:nvPicPr>
          <p:cNvPr id="604" name="Google Shape;291;p16" descr="Google Shape;291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7516" y="2240906"/>
            <a:ext cx="251658" cy="251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Google Shape;292;p16" descr="Google Shape;292;p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0051" y="3570618"/>
            <a:ext cx="306588" cy="251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Google Shape;293;p16" descr="Google Shape;293;p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9127" y="4149354"/>
            <a:ext cx="268435" cy="306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Google Shape;294;p16" descr="Google Shape;294;p16"/>
          <p:cNvPicPr>
            <a:picLocks noChangeAspect="1"/>
          </p:cNvPicPr>
          <p:nvPr/>
        </p:nvPicPr>
        <p:blipFill>
          <a:blip r:embed="rId6">
            <a:extLst/>
          </a:blip>
          <a:srcRect l="18235" t="27382" r="19665" b="30542"/>
          <a:stretch>
            <a:fillRect/>
          </a:stretch>
        </p:blipFill>
        <p:spPr>
          <a:xfrm>
            <a:off x="1041689" y="1341276"/>
            <a:ext cx="443449" cy="25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Google Shape;295;p16" descr="Google Shape;295;p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2713" y="3028948"/>
            <a:ext cx="341263" cy="251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4" grpId="2"/>
      <p:bldP build="whole" bldLvl="1" animBg="1" rev="0" advAuto="0" spid="605" grpId="4"/>
      <p:bldP build="whole" bldLvl="1" animBg="1" rev="0" advAuto="0" spid="608" grpId="3"/>
      <p:bldP build="whole" bldLvl="1" animBg="1" rev="0" advAuto="0" spid="607" grpId="1"/>
      <p:bldP build="whole" bldLvl="1" animBg="1" rev="0" advAuto="0" spid="606" grpId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ectángulo 6"/>
          <p:cNvSpPr/>
          <p:nvPr/>
        </p:nvSpPr>
        <p:spPr>
          <a:xfrm>
            <a:off x="1704900" y="678573"/>
            <a:ext cx="6006560" cy="3594758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11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612" name="Content Placeholder 4"/>
          <p:cNvSpPr txBox="1"/>
          <p:nvPr/>
        </p:nvSpPr>
        <p:spPr>
          <a:xfrm>
            <a:off x="370345" y="128605"/>
            <a:ext cx="8675670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CAPACITACIONES</a:t>
            </a:r>
          </a:p>
        </p:txBody>
      </p:sp>
      <p:pic>
        <p:nvPicPr>
          <p:cNvPr id="613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334;p19" descr="Google Shape;334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6457" y="4396042"/>
            <a:ext cx="375922" cy="375922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Google Shape;335;p19"/>
          <p:cNvSpPr txBox="1"/>
          <p:nvPr/>
        </p:nvSpPr>
        <p:spPr>
          <a:xfrm>
            <a:off x="3448496" y="4365052"/>
            <a:ext cx="2891214" cy="43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685800">
              <a:defRPr b="1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/HospitalDigitalChile</a:t>
            </a:r>
          </a:p>
        </p:txBody>
      </p:sp>
      <p:pic>
        <p:nvPicPr>
          <p:cNvPr id="616" name="Captura de pantalla 2023-07-06 a la(s) 12.18.56.png" descr="Captura de pantalla 2023-07-06 a la(s) 12.18.56.png"/>
          <p:cNvPicPr>
            <a:picLocks noChangeAspect="1"/>
          </p:cNvPicPr>
          <p:nvPr/>
        </p:nvPicPr>
        <p:blipFill>
          <a:blip r:embed="rId4">
            <a:extLst/>
          </a:blip>
          <a:srcRect l="0" t="1541" r="0" b="31483"/>
          <a:stretch>
            <a:fillRect/>
          </a:stretch>
        </p:blipFill>
        <p:spPr>
          <a:xfrm>
            <a:off x="1884016" y="874362"/>
            <a:ext cx="5648473" cy="3203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Google Shape;334;p19" descr="Google Shape;334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024" y="4396042"/>
            <a:ext cx="375922" cy="375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5" grpId="2"/>
      <p:bldP build="whole" bldLvl="1" animBg="1" rev="0" advAuto="0" spid="617" grpId="3"/>
      <p:bldP build="whole" bldLvl="1" animBg="1" rev="0" advAuto="0" spid="61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Rectángulo 6"/>
          <p:cNvSpPr/>
          <p:nvPr/>
        </p:nvSpPr>
        <p:spPr>
          <a:xfrm>
            <a:off x="2530315" y="641825"/>
            <a:ext cx="4220989" cy="3773912"/>
          </a:xfrm>
          <a:prstGeom prst="rect">
            <a:avLst/>
          </a:prstGeom>
          <a:solidFill>
            <a:srgbClr val="58768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20" name="Marcador de número de diapositiva 5"/>
          <p:cNvSpPr txBox="1"/>
          <p:nvPr>
            <p:ph type="sldNum" sz="quarter" idx="4294967295"/>
          </p:nvPr>
        </p:nvSpPr>
        <p:spPr>
          <a:xfrm>
            <a:off x="8820377" y="4893741"/>
            <a:ext cx="22402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621" name="Content Placeholder 4"/>
          <p:cNvSpPr txBox="1"/>
          <p:nvPr/>
        </p:nvSpPr>
        <p:spPr>
          <a:xfrm>
            <a:off x="370345" y="128605"/>
            <a:ext cx="8675670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SITIO WEB + REDES SOCIALES</a:t>
            </a:r>
          </a:p>
        </p:txBody>
      </p:sp>
      <p:pic>
        <p:nvPicPr>
          <p:cNvPr id="622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Google Shape;328;p19" descr="Google Shape;328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507" y="4634512"/>
            <a:ext cx="254795" cy="25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Google Shape;329;p19" descr="Google Shape;329;p19"/>
          <p:cNvPicPr>
            <a:picLocks noChangeAspect="1"/>
          </p:cNvPicPr>
          <p:nvPr/>
        </p:nvPicPr>
        <p:blipFill>
          <a:blip r:embed="rId4">
            <a:extLst/>
          </a:blip>
          <a:srcRect l="13586" t="18898" r="13433" b="18543"/>
          <a:stretch>
            <a:fillRect/>
          </a:stretch>
        </p:blipFill>
        <p:spPr>
          <a:xfrm>
            <a:off x="2840326" y="4652769"/>
            <a:ext cx="254795" cy="218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Google Shape;330;p19" descr="Google Shape;330;p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0122" y="4632628"/>
            <a:ext cx="258566" cy="258566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Google Shape;331;p19"/>
          <p:cNvSpPr txBox="1"/>
          <p:nvPr/>
        </p:nvSpPr>
        <p:spPr>
          <a:xfrm>
            <a:off x="1291117" y="4606459"/>
            <a:ext cx="1100432" cy="31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685800">
              <a:defRPr b="1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/HospDigital</a:t>
            </a:r>
          </a:p>
        </p:txBody>
      </p:sp>
      <p:sp>
        <p:nvSpPr>
          <p:cNvPr id="627" name="Google Shape;332;p19"/>
          <p:cNvSpPr txBox="1"/>
          <p:nvPr/>
        </p:nvSpPr>
        <p:spPr>
          <a:xfrm>
            <a:off x="3069790" y="4606459"/>
            <a:ext cx="1355448" cy="31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685800">
              <a:defRPr b="1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@HospitalDigital</a:t>
            </a:r>
          </a:p>
        </p:txBody>
      </p:sp>
      <p:sp>
        <p:nvSpPr>
          <p:cNvPr id="628" name="Google Shape;333;p19"/>
          <p:cNvSpPr txBox="1"/>
          <p:nvPr/>
        </p:nvSpPr>
        <p:spPr>
          <a:xfrm>
            <a:off x="5103479" y="4593759"/>
            <a:ext cx="1659392" cy="31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685800">
              <a:defRPr b="1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@hospitaldigital</a:t>
            </a:r>
          </a:p>
        </p:txBody>
      </p:sp>
      <p:pic>
        <p:nvPicPr>
          <p:cNvPr id="629" name="Google Shape;334;p19" descr="Google Shape;334;p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78334" y="4638978"/>
            <a:ext cx="245867" cy="245866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Google Shape;335;p19"/>
          <p:cNvSpPr txBox="1"/>
          <p:nvPr/>
        </p:nvSpPr>
        <p:spPr>
          <a:xfrm>
            <a:off x="6928616" y="4593759"/>
            <a:ext cx="1676873" cy="31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685800">
              <a:defRPr b="1"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/HospitalDigitalChile</a:t>
            </a:r>
          </a:p>
        </p:txBody>
      </p:sp>
      <p:pic>
        <p:nvPicPr>
          <p:cNvPr id="631" name="Captura de Pantalla 2023-02-21 a la(s) 14.45.06.png" descr="Captura de Pantalla 2023-02-21 a la(s) 14.45.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09616" y="742946"/>
            <a:ext cx="3862262" cy="3065217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Google Shape;147;p6"/>
          <p:cNvSpPr txBox="1"/>
          <p:nvPr/>
        </p:nvSpPr>
        <p:spPr>
          <a:xfrm>
            <a:off x="3066378" y="3924387"/>
            <a:ext cx="3283604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defTabSz="685800">
              <a:defRPr b="1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portaldesaluddigital.minsal.cl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0" grpId="8"/>
      <p:bldP build="whole" bldLvl="1" animBg="1" rev="0" advAuto="0" spid="627" grpId="5"/>
      <p:bldP build="whole" bldLvl="1" animBg="1" rev="0" advAuto="0" spid="624" grpId="2"/>
      <p:bldP build="whole" bldLvl="1" animBg="1" rev="0" advAuto="0" spid="623" grpId="1"/>
      <p:bldP build="whole" bldLvl="1" animBg="1" rev="0" advAuto="0" spid="628" grpId="6"/>
      <p:bldP build="whole" bldLvl="1" animBg="1" rev="0" advAuto="0" spid="629" grpId="7"/>
      <p:bldP build="whole" bldLvl="1" animBg="1" rev="0" advAuto="0" spid="626" grpId="4"/>
      <p:bldP build="whole" bldLvl="1" animBg="1" rev="0" advAuto="0" spid="625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raphic 6" descr="Graphic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4540" y="800293"/>
            <a:ext cx="3910248" cy="3791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agen 8" descr="Imagen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152" y="207702"/>
            <a:ext cx="939152" cy="939154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Marcador de número de diapositiva 4"/>
          <p:cNvSpPr txBox="1"/>
          <p:nvPr>
            <p:ph type="sldNum" sz="quarter" idx="4294967295"/>
          </p:nvPr>
        </p:nvSpPr>
        <p:spPr>
          <a:xfrm>
            <a:off x="8278007" y="4788613"/>
            <a:ext cx="237341" cy="231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7" name="CuadroTexto 21"/>
          <p:cNvSpPr txBox="1"/>
          <p:nvPr/>
        </p:nvSpPr>
        <p:spPr>
          <a:xfrm>
            <a:off x="747841" y="2309936"/>
            <a:ext cx="3671724" cy="523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algn="ctr" defTabSz="342900">
              <a:defRPr sz="30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¡GRACIAS!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raphic 1" descr="Graphic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15" y="1488073"/>
            <a:ext cx="9052286" cy="68508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errar llave 2"/>
          <p:cNvSpPr/>
          <p:nvPr/>
        </p:nvSpPr>
        <p:spPr>
          <a:xfrm rot="16200000">
            <a:off x="6384694" y="228834"/>
            <a:ext cx="237576" cy="2639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73"/>
                  <a:pt x="10800" y="162"/>
                </a:cubicBezTo>
                <a:lnTo>
                  <a:pt x="10800" y="10638"/>
                </a:lnTo>
                <a:cubicBezTo>
                  <a:pt x="10800" y="10727"/>
                  <a:pt x="15635" y="10800"/>
                  <a:pt x="21600" y="10800"/>
                </a:cubicBezTo>
                <a:cubicBezTo>
                  <a:pt x="15635" y="10800"/>
                  <a:pt x="10800" y="10873"/>
                  <a:pt x="10800" y="10962"/>
                </a:cubicBezTo>
                <a:lnTo>
                  <a:pt x="10800" y="21438"/>
                </a:lnTo>
                <a:cubicBezTo>
                  <a:pt x="10800" y="21527"/>
                  <a:pt x="5965" y="21600"/>
                  <a:pt x="0" y="21600"/>
                </a:cubicBezTo>
              </a:path>
            </a:pathLst>
          </a:custGeom>
          <a:ln w="12700">
            <a:solidFill>
              <a:srgbClr val="587682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342900">
              <a:defRPr sz="1200"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68" name="CuadroTexto 38"/>
          <p:cNvSpPr txBox="1"/>
          <p:nvPr/>
        </p:nvSpPr>
        <p:spPr>
          <a:xfrm>
            <a:off x="5107268" y="1003424"/>
            <a:ext cx="2653936" cy="41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algn="ctr" defTabSz="342900">
              <a:defRPr sz="1000">
                <a:solidFill>
                  <a:srgbClr val="5E7581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Institucionalización de la Telemedicina en la Red Asistencial</a:t>
            </a:r>
          </a:p>
        </p:txBody>
      </p:sp>
      <p:sp>
        <p:nvSpPr>
          <p:cNvPr id="169" name="CuadroTexto 74"/>
          <p:cNvSpPr txBox="1"/>
          <p:nvPr/>
        </p:nvSpPr>
        <p:spPr>
          <a:xfrm>
            <a:off x="5245758" y="1675126"/>
            <a:ext cx="2515448" cy="31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>
            <a:lvl1pPr defTabSz="342900">
              <a:defRPr b="1" sz="1000">
                <a:solidFill>
                  <a:srgbClr val="FFFFFF"/>
                </a:solidFill>
                <a:latin typeface="gobCL"/>
                <a:ea typeface="gobCL"/>
                <a:cs typeface="gobCL"/>
                <a:sym typeface="gobCL"/>
              </a:defRPr>
            </a:lvl1pPr>
          </a:lstStyle>
          <a:p>
            <a:pPr/>
            <a:r>
              <a:t>Res. WHA 71.7 Salud Digital OMS</a:t>
            </a:r>
          </a:p>
        </p:txBody>
      </p:sp>
      <p:sp>
        <p:nvSpPr>
          <p:cNvPr id="170" name="Content Placeholder 4"/>
          <p:cNvSpPr txBox="1"/>
          <p:nvPr/>
        </p:nvSpPr>
        <p:spPr>
          <a:xfrm>
            <a:off x="354092" y="101367"/>
            <a:ext cx="8652510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DESDE LOS INICIOS… HASTA LA SALUD DIGITAL</a:t>
            </a:r>
          </a:p>
        </p:txBody>
      </p:sp>
      <p:grpSp>
        <p:nvGrpSpPr>
          <p:cNvPr id="220" name="Grupo"/>
          <p:cNvGrpSpPr/>
          <p:nvPr/>
        </p:nvGrpSpPr>
        <p:grpSpPr>
          <a:xfrm>
            <a:off x="176518" y="2070825"/>
            <a:ext cx="8650932" cy="2597365"/>
            <a:chOff x="0" y="0"/>
            <a:chExt cx="8650931" cy="2597364"/>
          </a:xfrm>
        </p:grpSpPr>
        <p:grpSp>
          <p:nvGrpSpPr>
            <p:cNvPr id="173" name="Grupo"/>
            <p:cNvGrpSpPr/>
            <p:nvPr/>
          </p:nvGrpSpPr>
          <p:grpSpPr>
            <a:xfrm>
              <a:off x="413386" y="30281"/>
              <a:ext cx="127185" cy="470646"/>
              <a:chOff x="0" y="0"/>
              <a:chExt cx="127184" cy="470645"/>
            </a:xfrm>
          </p:grpSpPr>
          <p:sp>
            <p:nvSpPr>
              <p:cNvPr id="171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2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sp>
          <p:nvSpPr>
            <p:cNvPr id="174" name="CuadroTexto 14"/>
            <p:cNvSpPr txBox="1"/>
            <p:nvPr/>
          </p:nvSpPr>
          <p:spPr>
            <a:xfrm>
              <a:off x="7225969" y="516202"/>
              <a:ext cx="550437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2019</a:t>
              </a:r>
            </a:p>
          </p:txBody>
        </p:sp>
        <p:sp>
          <p:nvSpPr>
            <p:cNvPr id="175" name="CuadroTexto 15"/>
            <p:cNvSpPr txBox="1"/>
            <p:nvPr/>
          </p:nvSpPr>
          <p:spPr>
            <a:xfrm>
              <a:off x="138222" y="514183"/>
              <a:ext cx="677512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2004</a:t>
              </a:r>
            </a:p>
          </p:txBody>
        </p:sp>
        <p:sp>
          <p:nvSpPr>
            <p:cNvPr id="176" name="CuadroTexto 19"/>
            <p:cNvSpPr txBox="1"/>
            <p:nvPr/>
          </p:nvSpPr>
          <p:spPr>
            <a:xfrm>
              <a:off x="3308751" y="520211"/>
              <a:ext cx="604880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2012</a:t>
              </a:r>
            </a:p>
          </p:txBody>
        </p:sp>
        <p:sp>
          <p:nvSpPr>
            <p:cNvPr id="177" name="CuadroTexto 24"/>
            <p:cNvSpPr txBox="1"/>
            <p:nvPr/>
          </p:nvSpPr>
          <p:spPr>
            <a:xfrm>
              <a:off x="2483087" y="517590"/>
              <a:ext cx="677512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2009</a:t>
              </a:r>
            </a:p>
          </p:txBody>
        </p:sp>
        <p:sp>
          <p:nvSpPr>
            <p:cNvPr id="178" name="CuadroTexto 26"/>
            <p:cNvSpPr txBox="1"/>
            <p:nvPr/>
          </p:nvSpPr>
          <p:spPr>
            <a:xfrm>
              <a:off x="4315249" y="517590"/>
              <a:ext cx="535131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2013</a:t>
              </a:r>
            </a:p>
          </p:txBody>
        </p:sp>
        <p:sp>
          <p:nvSpPr>
            <p:cNvPr id="179" name="CuadroTexto 28"/>
            <p:cNvSpPr txBox="1"/>
            <p:nvPr/>
          </p:nvSpPr>
          <p:spPr>
            <a:xfrm>
              <a:off x="5142088" y="508731"/>
              <a:ext cx="975090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2017-2018</a:t>
              </a:r>
            </a:p>
          </p:txBody>
        </p:sp>
        <p:sp>
          <p:nvSpPr>
            <p:cNvPr id="180" name="CuadroTexto 30"/>
            <p:cNvSpPr txBox="1"/>
            <p:nvPr/>
          </p:nvSpPr>
          <p:spPr>
            <a:xfrm>
              <a:off x="6218156" y="836828"/>
              <a:ext cx="677512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Hospital 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Digital</a:t>
              </a:r>
            </a:p>
          </p:txBody>
        </p:sp>
        <p:sp>
          <p:nvSpPr>
            <p:cNvPr id="181" name="CuadroTexto 31"/>
            <p:cNvSpPr txBox="1"/>
            <p:nvPr/>
          </p:nvSpPr>
          <p:spPr>
            <a:xfrm>
              <a:off x="6254472" y="509276"/>
              <a:ext cx="604880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2018</a:t>
              </a:r>
            </a:p>
          </p:txBody>
        </p:sp>
        <p:sp>
          <p:nvSpPr>
            <p:cNvPr id="182" name="CuadroTexto 32"/>
            <p:cNvSpPr txBox="1"/>
            <p:nvPr/>
          </p:nvSpPr>
          <p:spPr>
            <a:xfrm>
              <a:off x="0" y="779241"/>
              <a:ext cx="953956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Tele 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electrocardiología</a:t>
              </a:r>
            </a:p>
          </p:txBody>
        </p:sp>
        <p:sp>
          <p:nvSpPr>
            <p:cNvPr id="183" name="CuadroTexto 33"/>
            <p:cNvSpPr txBox="1"/>
            <p:nvPr/>
          </p:nvSpPr>
          <p:spPr>
            <a:xfrm>
              <a:off x="2434225" y="826436"/>
              <a:ext cx="720807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Tele 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dermatología</a:t>
              </a:r>
            </a:p>
          </p:txBody>
        </p:sp>
        <p:sp>
          <p:nvSpPr>
            <p:cNvPr id="184" name="CuadroTexto 34"/>
            <p:cNvSpPr txBox="1"/>
            <p:nvPr/>
          </p:nvSpPr>
          <p:spPr>
            <a:xfrm>
              <a:off x="3310850" y="845447"/>
              <a:ext cx="953956" cy="907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- Tele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consulta hospitalizados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- Tele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Radiología</a:t>
              </a:r>
            </a:p>
          </p:txBody>
        </p:sp>
        <p:sp>
          <p:nvSpPr>
            <p:cNvPr id="185" name="CuadroTexto 35"/>
            <p:cNvSpPr txBox="1"/>
            <p:nvPr/>
          </p:nvSpPr>
          <p:spPr>
            <a:xfrm>
              <a:off x="4105835" y="826436"/>
              <a:ext cx="953957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Tele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oftalmología</a:t>
              </a:r>
            </a:p>
          </p:txBody>
        </p:sp>
        <p:sp>
          <p:nvSpPr>
            <p:cNvPr id="186" name="CuadroTexto 36"/>
            <p:cNvSpPr txBox="1"/>
            <p:nvPr/>
          </p:nvSpPr>
          <p:spPr>
            <a:xfrm>
              <a:off x="5202964" y="826436"/>
              <a:ext cx="853339" cy="52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Programa Nacional de Telesalud</a:t>
              </a:r>
            </a:p>
          </p:txBody>
        </p:sp>
        <p:sp>
          <p:nvSpPr>
            <p:cNvPr id="187" name="CuadroTexto 45"/>
            <p:cNvSpPr txBox="1"/>
            <p:nvPr/>
          </p:nvSpPr>
          <p:spPr>
            <a:xfrm>
              <a:off x="7185605" y="824746"/>
              <a:ext cx="776329" cy="65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Integración 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 Hospital Digital a la Red Asistencial</a:t>
              </a:r>
            </a:p>
          </p:txBody>
        </p:sp>
        <p:sp>
          <p:nvSpPr>
            <p:cNvPr id="188" name="Cerrar llave 46"/>
            <p:cNvSpPr/>
            <p:nvPr/>
          </p:nvSpPr>
          <p:spPr>
            <a:xfrm rot="5400000">
              <a:off x="6010231" y="567600"/>
              <a:ext cx="156717" cy="1979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64"/>
                    <a:pt x="10800" y="143"/>
                  </a:cubicBezTo>
                  <a:lnTo>
                    <a:pt x="10800" y="10657"/>
                  </a:lnTo>
                  <a:cubicBezTo>
                    <a:pt x="10800" y="10736"/>
                    <a:pt x="15635" y="10800"/>
                    <a:pt x="21600" y="10800"/>
                  </a:cubicBezTo>
                  <a:cubicBezTo>
                    <a:pt x="15635" y="10800"/>
                    <a:pt x="10800" y="10864"/>
                    <a:pt x="10800" y="10943"/>
                  </a:cubicBezTo>
                  <a:lnTo>
                    <a:pt x="10800" y="21457"/>
                  </a:lnTo>
                  <a:cubicBezTo>
                    <a:pt x="10800" y="21536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42900">
                <a:defRPr sz="1200">
                  <a:solidFill>
                    <a:srgbClr val="0FBAC3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189" name="CuadroTexto 47"/>
            <p:cNvSpPr txBox="1"/>
            <p:nvPr/>
          </p:nvSpPr>
          <p:spPr>
            <a:xfrm>
              <a:off x="4866909" y="1690963"/>
              <a:ext cx="2515448" cy="52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&gt; Teleconsultas en distintas especialidades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&gt; Telemedicina en: </a:t>
              </a:r>
            </a:p>
          </p:txBody>
        </p:sp>
        <p:sp>
          <p:nvSpPr>
            <p:cNvPr id="190" name="CuadroTexto 48"/>
            <p:cNvSpPr txBox="1"/>
            <p:nvPr/>
          </p:nvSpPr>
          <p:spPr>
            <a:xfrm>
              <a:off x="4945140" y="2197564"/>
              <a:ext cx="2009761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Redes Complejas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Red de Urgencia</a:t>
              </a:r>
            </a:p>
          </p:txBody>
        </p:sp>
        <p:sp>
          <p:nvSpPr>
            <p:cNvPr id="191" name="CuadroTexto 49"/>
            <p:cNvSpPr txBox="1"/>
            <p:nvPr/>
          </p:nvSpPr>
          <p:spPr>
            <a:xfrm>
              <a:off x="6056659" y="2197564"/>
              <a:ext cx="2009761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Oncología</a:t>
              </a:r>
            </a:p>
            <a:p>
              <a:pPr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Consultas nueva de especialidad</a:t>
              </a:r>
            </a:p>
          </p:txBody>
        </p:sp>
        <p:sp>
          <p:nvSpPr>
            <p:cNvPr id="192" name="CuadroTexto 11"/>
            <p:cNvSpPr txBox="1"/>
            <p:nvPr/>
          </p:nvSpPr>
          <p:spPr>
            <a:xfrm>
              <a:off x="7930126" y="509759"/>
              <a:ext cx="720806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2020</a:t>
              </a:r>
            </a:p>
          </p:txBody>
        </p:sp>
        <p:sp>
          <p:nvSpPr>
            <p:cNvPr id="193" name="CuadroTexto 21"/>
            <p:cNvSpPr txBox="1"/>
            <p:nvPr/>
          </p:nvSpPr>
          <p:spPr>
            <a:xfrm>
              <a:off x="8056710" y="824746"/>
              <a:ext cx="550438" cy="65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b="1" sz="800">
                  <a:solidFill>
                    <a:srgbClr val="3067AC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“Modelo </a:t>
              </a:r>
            </a:p>
            <a:p>
              <a:pPr algn="ctr" defTabSz="342900">
                <a:defRPr b="1" sz="800">
                  <a:solidFill>
                    <a:srgbClr val="3067AC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Salud Digital”</a:t>
              </a:r>
            </a:p>
          </p:txBody>
        </p:sp>
        <p:sp>
          <p:nvSpPr>
            <p:cNvPr id="194" name="CuadroTexto 54"/>
            <p:cNvSpPr txBox="1"/>
            <p:nvPr/>
          </p:nvSpPr>
          <p:spPr>
            <a:xfrm>
              <a:off x="1010941" y="514013"/>
              <a:ext cx="677513" cy="32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>
              <a:lvl1pPr algn="ctr" defTabSz="342900">
                <a:defRPr sz="1200">
                  <a:solidFill>
                    <a:srgbClr val="0FBAC3"/>
                  </a:solidFill>
                  <a:latin typeface="Corbel"/>
                  <a:ea typeface="Corbel"/>
                  <a:cs typeface="Corbel"/>
                  <a:sym typeface="Corbel"/>
                </a:defRPr>
              </a:lvl1pPr>
            </a:lstStyle>
            <a:p>
              <a:pPr/>
              <a:r>
                <a:t>2005</a:t>
              </a:r>
            </a:p>
          </p:txBody>
        </p:sp>
        <p:sp>
          <p:nvSpPr>
            <p:cNvPr id="195" name="CuadroTexto 55"/>
            <p:cNvSpPr txBox="1"/>
            <p:nvPr/>
          </p:nvSpPr>
          <p:spPr>
            <a:xfrm>
              <a:off x="1010941" y="779568"/>
              <a:ext cx="677513" cy="39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2900" tIns="72900" rIns="72900" bIns="72900" numCol="1" anchor="t">
              <a:spAutoFit/>
            </a:bodyPr>
            <a:lstStyle/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Salud </a:t>
              </a:r>
            </a:p>
            <a:p>
              <a:pPr algn="ctr" defTabSz="342900">
                <a:defRPr sz="800">
                  <a:solidFill>
                    <a:srgbClr val="587682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Responde</a:t>
              </a:r>
            </a:p>
          </p:txBody>
        </p:sp>
        <p:grpSp>
          <p:nvGrpSpPr>
            <p:cNvPr id="198" name="Grupo"/>
            <p:cNvGrpSpPr/>
            <p:nvPr/>
          </p:nvGrpSpPr>
          <p:grpSpPr>
            <a:xfrm>
              <a:off x="1277522" y="43353"/>
              <a:ext cx="127185" cy="470646"/>
              <a:chOff x="0" y="0"/>
              <a:chExt cx="127184" cy="470645"/>
            </a:xfrm>
          </p:grpSpPr>
          <p:sp>
            <p:nvSpPr>
              <p:cNvPr id="196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7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01" name="Grupo"/>
            <p:cNvGrpSpPr/>
            <p:nvPr/>
          </p:nvGrpSpPr>
          <p:grpSpPr>
            <a:xfrm>
              <a:off x="2758251" y="18029"/>
              <a:ext cx="127185" cy="470647"/>
              <a:chOff x="0" y="0"/>
              <a:chExt cx="127184" cy="470645"/>
            </a:xfrm>
          </p:grpSpPr>
          <p:sp>
            <p:nvSpPr>
              <p:cNvPr id="199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0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04" name="Grupo"/>
            <p:cNvGrpSpPr/>
            <p:nvPr/>
          </p:nvGrpSpPr>
          <p:grpSpPr>
            <a:xfrm>
              <a:off x="3547599" y="43353"/>
              <a:ext cx="127185" cy="470646"/>
              <a:chOff x="0" y="0"/>
              <a:chExt cx="127184" cy="470645"/>
            </a:xfrm>
          </p:grpSpPr>
          <p:sp>
            <p:nvSpPr>
              <p:cNvPr id="202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3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07" name="Grupo"/>
            <p:cNvGrpSpPr/>
            <p:nvPr/>
          </p:nvGrpSpPr>
          <p:grpSpPr>
            <a:xfrm>
              <a:off x="4519221" y="43353"/>
              <a:ext cx="127185" cy="470646"/>
              <a:chOff x="0" y="0"/>
              <a:chExt cx="127184" cy="470645"/>
            </a:xfrm>
          </p:grpSpPr>
          <p:sp>
            <p:nvSpPr>
              <p:cNvPr id="205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6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10" name="Grupo"/>
            <p:cNvGrpSpPr/>
            <p:nvPr/>
          </p:nvGrpSpPr>
          <p:grpSpPr>
            <a:xfrm>
              <a:off x="5566041" y="21006"/>
              <a:ext cx="127185" cy="470646"/>
              <a:chOff x="0" y="0"/>
              <a:chExt cx="127184" cy="470645"/>
            </a:xfrm>
          </p:grpSpPr>
          <p:sp>
            <p:nvSpPr>
              <p:cNvPr id="208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9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13" name="Grupo"/>
            <p:cNvGrpSpPr/>
            <p:nvPr/>
          </p:nvGrpSpPr>
          <p:grpSpPr>
            <a:xfrm>
              <a:off x="6493320" y="0"/>
              <a:ext cx="127185" cy="470645"/>
              <a:chOff x="0" y="0"/>
              <a:chExt cx="127184" cy="470644"/>
            </a:xfrm>
          </p:grpSpPr>
          <p:sp>
            <p:nvSpPr>
              <p:cNvPr id="211" name="Conector recto 6"/>
              <p:cNvSpPr/>
              <p:nvPr/>
            </p:nvSpPr>
            <p:spPr>
              <a:xfrm flipV="1">
                <a:off x="66032" y="0"/>
                <a:ext cx="2" cy="404243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2" name="Elipse 1"/>
              <p:cNvSpPr/>
              <p:nvPr/>
            </p:nvSpPr>
            <p:spPr>
              <a:xfrm>
                <a:off x="-1" y="338968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16" name="Grupo"/>
            <p:cNvGrpSpPr/>
            <p:nvPr/>
          </p:nvGrpSpPr>
          <p:grpSpPr>
            <a:xfrm>
              <a:off x="7423720" y="21006"/>
              <a:ext cx="127185" cy="470646"/>
              <a:chOff x="0" y="0"/>
              <a:chExt cx="127184" cy="470645"/>
            </a:xfrm>
          </p:grpSpPr>
          <p:sp>
            <p:nvSpPr>
              <p:cNvPr id="214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5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  <p:grpSp>
          <p:nvGrpSpPr>
            <p:cNvPr id="219" name="Grupo"/>
            <p:cNvGrpSpPr/>
            <p:nvPr/>
          </p:nvGrpSpPr>
          <p:grpSpPr>
            <a:xfrm>
              <a:off x="8226937" y="43353"/>
              <a:ext cx="127185" cy="470646"/>
              <a:chOff x="0" y="0"/>
              <a:chExt cx="127184" cy="470645"/>
            </a:xfrm>
          </p:grpSpPr>
          <p:sp>
            <p:nvSpPr>
              <p:cNvPr id="217" name="Conector recto 6"/>
              <p:cNvSpPr/>
              <p:nvPr/>
            </p:nvSpPr>
            <p:spPr>
              <a:xfrm flipV="1">
                <a:off x="66032" y="0"/>
                <a:ext cx="2" cy="404244"/>
              </a:xfrm>
              <a:prstGeom prst="line">
                <a:avLst/>
              </a:prstGeom>
              <a:noFill/>
              <a:ln w="3175" cap="flat">
                <a:solidFill>
                  <a:srgbClr val="0FBAC3"/>
                </a:solidFill>
                <a:prstDash val="solid"/>
                <a:round/>
              </a:ln>
              <a:effectLst>
                <a:outerShdw sx="100000" sy="100000" kx="0" ky="0" algn="b" rotWithShape="0" blurRad="25400" dist="127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18" name="Elipse 1"/>
              <p:cNvSpPr/>
              <p:nvPr/>
            </p:nvSpPr>
            <p:spPr>
              <a:xfrm>
                <a:off x="-1" y="338969"/>
                <a:ext cx="127185" cy="131677"/>
              </a:xfrm>
              <a:prstGeom prst="ellipse">
                <a:avLst/>
              </a:prstGeom>
              <a:solidFill>
                <a:srgbClr val="0FBAC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342900">
                  <a:defRPr sz="1200">
                    <a:solidFill>
                      <a:srgbClr val="ED7D31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</p:grpSp>
      </p:grpSp>
      <p:pic>
        <p:nvPicPr>
          <p:cNvPr id="221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ontent Placeholder 4"/>
          <p:cNvSpPr txBox="1"/>
          <p:nvPr/>
        </p:nvSpPr>
        <p:spPr>
          <a:xfrm>
            <a:off x="354092" y="101367"/>
            <a:ext cx="8652510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ORGANIGRAMA MINSAL</a:t>
            </a:r>
          </a:p>
        </p:txBody>
      </p:sp>
      <p:pic>
        <p:nvPicPr>
          <p:cNvPr id="224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6" name="Grupo"/>
          <p:cNvGrpSpPr/>
          <p:nvPr/>
        </p:nvGrpSpPr>
        <p:grpSpPr>
          <a:xfrm>
            <a:off x="736203" y="605722"/>
            <a:ext cx="7070459" cy="4993189"/>
            <a:chOff x="0" y="0"/>
            <a:chExt cx="7070458" cy="4993187"/>
          </a:xfrm>
        </p:grpSpPr>
        <p:sp>
          <p:nvSpPr>
            <p:cNvPr id="225" name="Rectángulo redondeado"/>
            <p:cNvSpPr/>
            <p:nvPr/>
          </p:nvSpPr>
          <p:spPr>
            <a:xfrm>
              <a:off x="3376969" y="0"/>
              <a:ext cx="1008103" cy="371641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6" name="Rectángulo redondeado"/>
            <p:cNvSpPr/>
            <p:nvPr/>
          </p:nvSpPr>
          <p:spPr>
            <a:xfrm>
              <a:off x="2604627" y="1005637"/>
              <a:ext cx="1008103" cy="371642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7" name="Rectángulo redondeado"/>
            <p:cNvSpPr/>
            <p:nvPr/>
          </p:nvSpPr>
          <p:spPr>
            <a:xfrm>
              <a:off x="5271449" y="341923"/>
              <a:ext cx="1008103" cy="371641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8" name="Ministerio de Salud"/>
            <p:cNvSpPr/>
            <p:nvPr/>
          </p:nvSpPr>
          <p:spPr>
            <a:xfrm>
              <a:off x="3430660" y="5972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Ministerio de Salud</a:t>
              </a:r>
            </a:p>
          </p:txBody>
        </p:sp>
        <p:sp>
          <p:nvSpPr>
            <p:cNvPr id="229" name="Gabinete…"/>
            <p:cNvSpPr/>
            <p:nvPr/>
          </p:nvSpPr>
          <p:spPr>
            <a:xfrm>
              <a:off x="5775499" y="3508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Gabinete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 Ministerial</a:t>
              </a:r>
            </a:p>
          </p:txBody>
        </p:sp>
        <p:sp>
          <p:nvSpPr>
            <p:cNvPr id="230" name="Rectángulo redondeado"/>
            <p:cNvSpPr/>
            <p:nvPr/>
          </p:nvSpPr>
          <p:spPr>
            <a:xfrm>
              <a:off x="1261733" y="960202"/>
              <a:ext cx="1008103" cy="417077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1" name="Rectángulo redondeado"/>
            <p:cNvSpPr/>
            <p:nvPr/>
          </p:nvSpPr>
          <p:spPr>
            <a:xfrm>
              <a:off x="0" y="969349"/>
              <a:ext cx="1008102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2" name="Rectángulo redondeado"/>
            <p:cNvSpPr/>
            <p:nvPr/>
          </p:nvSpPr>
          <p:spPr>
            <a:xfrm>
              <a:off x="3947520" y="978497"/>
              <a:ext cx="1008103" cy="371641"/>
            </a:xfrm>
            <a:prstGeom prst="roundRect">
              <a:avLst>
                <a:gd name="adj" fmla="val 50000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3" name="Rectángulo redondeado"/>
            <p:cNvSpPr/>
            <p:nvPr/>
          </p:nvSpPr>
          <p:spPr>
            <a:xfrm>
              <a:off x="5296408" y="960202"/>
              <a:ext cx="1008103" cy="408231"/>
            </a:xfrm>
            <a:prstGeom prst="roundRect">
              <a:avLst>
                <a:gd name="adj" fmla="val 4666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34" name="Departamento de…"/>
            <p:cNvSpPr/>
            <p:nvPr/>
          </p:nvSpPr>
          <p:spPr>
            <a:xfrm>
              <a:off x="504050" y="9927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Departamento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 Salud Digital</a:t>
              </a:r>
            </a:p>
          </p:txBody>
        </p:sp>
        <p:sp>
          <p:nvSpPr>
            <p:cNvPr id="235" name="Gabinete de Redes…"/>
            <p:cNvSpPr/>
            <p:nvPr/>
          </p:nvSpPr>
          <p:spPr>
            <a:xfrm>
              <a:off x="1765785" y="981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Gabinete de Redes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Asistenciales</a:t>
              </a:r>
            </a:p>
          </p:txBody>
        </p:sp>
        <p:sp>
          <p:nvSpPr>
            <p:cNvPr id="236" name="Subsecretaría de…"/>
            <p:cNvSpPr/>
            <p:nvPr/>
          </p:nvSpPr>
          <p:spPr>
            <a:xfrm>
              <a:off x="3106320" y="10072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Subsecretaría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 Redes Asistenciales</a:t>
              </a:r>
            </a:p>
          </p:txBody>
        </p:sp>
        <p:sp>
          <p:nvSpPr>
            <p:cNvPr id="237" name="Subsecretaría de…"/>
            <p:cNvSpPr/>
            <p:nvPr/>
          </p:nvSpPr>
          <p:spPr>
            <a:xfrm>
              <a:off x="4461913" y="981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Subsecretaría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Salud Pública</a:t>
              </a:r>
            </a:p>
          </p:txBody>
        </p:sp>
        <p:sp>
          <p:nvSpPr>
            <p:cNvPr id="238" name="Gabinete de…"/>
            <p:cNvSpPr/>
            <p:nvPr/>
          </p:nvSpPr>
          <p:spPr>
            <a:xfrm>
              <a:off x="5800458" y="9818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Gabinete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Salud Pública</a:t>
              </a:r>
            </a:p>
          </p:txBody>
        </p:sp>
        <p:sp>
          <p:nvSpPr>
            <p:cNvPr id="239" name="Rectángulo redondeado"/>
            <p:cNvSpPr/>
            <p:nvPr/>
          </p:nvSpPr>
          <p:spPr>
            <a:xfrm>
              <a:off x="1657011" y="1688055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40" name="DIGERA"/>
            <p:cNvSpPr/>
            <p:nvPr/>
          </p:nvSpPr>
          <p:spPr>
            <a:xfrm>
              <a:off x="2171405" y="17457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DIGERA</a:t>
              </a:r>
            </a:p>
          </p:txBody>
        </p:sp>
        <p:sp>
          <p:nvSpPr>
            <p:cNvPr id="241" name="Rectángulo redondeado"/>
            <p:cNvSpPr/>
            <p:nvPr/>
          </p:nvSpPr>
          <p:spPr>
            <a:xfrm>
              <a:off x="1667353" y="2175765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42" name="DIVAP"/>
            <p:cNvSpPr/>
            <p:nvPr/>
          </p:nvSpPr>
          <p:spPr>
            <a:xfrm>
              <a:off x="2181747" y="225889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DIVAP</a:t>
              </a:r>
            </a:p>
          </p:txBody>
        </p:sp>
        <p:sp>
          <p:nvSpPr>
            <p:cNvPr id="243" name="Rectángulo redondeado"/>
            <p:cNvSpPr/>
            <p:nvPr/>
          </p:nvSpPr>
          <p:spPr>
            <a:xfrm>
              <a:off x="1657011" y="2663475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44" name="División de…"/>
            <p:cNvSpPr/>
            <p:nvPr/>
          </p:nvSpPr>
          <p:spPr>
            <a:xfrm>
              <a:off x="2171405" y="26831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División de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Inversiones</a:t>
              </a:r>
            </a:p>
          </p:txBody>
        </p:sp>
        <p:sp>
          <p:nvSpPr>
            <p:cNvPr id="245" name="Rectángulo redondeado"/>
            <p:cNvSpPr/>
            <p:nvPr/>
          </p:nvSpPr>
          <p:spPr>
            <a:xfrm>
              <a:off x="1677695" y="3183516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46" name="DIGEDEP"/>
            <p:cNvSpPr/>
            <p:nvPr/>
          </p:nvSpPr>
          <p:spPr>
            <a:xfrm>
              <a:off x="2192088" y="326664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DIGEDEP</a:t>
              </a:r>
            </a:p>
          </p:txBody>
        </p:sp>
        <p:sp>
          <p:nvSpPr>
            <p:cNvPr id="247" name="Rectángulo redondeado"/>
            <p:cNvSpPr/>
            <p:nvPr/>
          </p:nvSpPr>
          <p:spPr>
            <a:xfrm>
              <a:off x="1667353" y="3703557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48" name="División de…"/>
            <p:cNvSpPr/>
            <p:nvPr/>
          </p:nvSpPr>
          <p:spPr>
            <a:xfrm>
              <a:off x="2181747" y="37231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División de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Presupuesto</a:t>
              </a:r>
            </a:p>
          </p:txBody>
        </p:sp>
        <p:sp>
          <p:nvSpPr>
            <p:cNvPr id="249" name="Rectángulo redondeado"/>
            <p:cNvSpPr/>
            <p:nvPr/>
          </p:nvSpPr>
          <p:spPr>
            <a:xfrm>
              <a:off x="5197166" y="1668424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0" name="DIPRECE"/>
            <p:cNvSpPr/>
            <p:nvPr/>
          </p:nvSpPr>
          <p:spPr>
            <a:xfrm>
              <a:off x="5711559" y="17261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DIPRECE</a:t>
              </a:r>
            </a:p>
          </p:txBody>
        </p:sp>
        <p:sp>
          <p:nvSpPr>
            <p:cNvPr id="251" name="Rectángulo redondeado"/>
            <p:cNvSpPr/>
            <p:nvPr/>
          </p:nvSpPr>
          <p:spPr>
            <a:xfrm>
              <a:off x="5207508" y="2156134"/>
              <a:ext cx="1008103" cy="398783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2" name="DIPOL"/>
            <p:cNvSpPr/>
            <p:nvPr/>
          </p:nvSpPr>
          <p:spPr>
            <a:xfrm>
              <a:off x="5721900" y="22392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DIPOL</a:t>
              </a:r>
            </a:p>
          </p:txBody>
        </p:sp>
        <p:sp>
          <p:nvSpPr>
            <p:cNvPr id="253" name="Rectángulo redondeado"/>
            <p:cNvSpPr/>
            <p:nvPr/>
          </p:nvSpPr>
          <p:spPr>
            <a:xfrm>
              <a:off x="5197166" y="2643845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4" name="DIFAI"/>
            <p:cNvSpPr/>
            <p:nvPr/>
          </p:nvSpPr>
          <p:spPr>
            <a:xfrm>
              <a:off x="5711559" y="27396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DIFAI</a:t>
              </a:r>
            </a:p>
          </p:txBody>
        </p:sp>
        <p:sp>
          <p:nvSpPr>
            <p:cNvPr id="255" name="Rectángulo redondeado"/>
            <p:cNvSpPr/>
            <p:nvPr/>
          </p:nvSpPr>
          <p:spPr>
            <a:xfrm>
              <a:off x="5217850" y="3163886"/>
              <a:ext cx="1008103" cy="398782"/>
            </a:xfrm>
            <a:prstGeom prst="roundRect">
              <a:avLst>
                <a:gd name="adj" fmla="val 47771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56" name="DIPLAS"/>
            <p:cNvSpPr/>
            <p:nvPr/>
          </p:nvSpPr>
          <p:spPr>
            <a:xfrm>
              <a:off x="5732242" y="324701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DIPLAS</a:t>
              </a:r>
            </a:p>
          </p:txBody>
        </p:sp>
        <p:sp>
          <p:nvSpPr>
            <p:cNvPr id="257" name="Línea"/>
            <p:cNvSpPr/>
            <p:nvPr/>
          </p:nvSpPr>
          <p:spPr>
            <a:xfrm>
              <a:off x="4409828" y="1881893"/>
              <a:ext cx="79019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8" name="Línea"/>
            <p:cNvSpPr/>
            <p:nvPr/>
          </p:nvSpPr>
          <p:spPr>
            <a:xfrm>
              <a:off x="4409828" y="2368642"/>
              <a:ext cx="79019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59" name="Línea"/>
            <p:cNvSpPr/>
            <p:nvPr/>
          </p:nvSpPr>
          <p:spPr>
            <a:xfrm>
              <a:off x="4409828" y="2860986"/>
              <a:ext cx="79019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0" name="Línea"/>
            <p:cNvSpPr/>
            <p:nvPr/>
          </p:nvSpPr>
          <p:spPr>
            <a:xfrm>
              <a:off x="4422528" y="3403579"/>
              <a:ext cx="79019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1" name="Línea"/>
            <p:cNvSpPr/>
            <p:nvPr/>
          </p:nvSpPr>
          <p:spPr>
            <a:xfrm flipH="1">
              <a:off x="2689754" y="1887445"/>
              <a:ext cx="476781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2" name="Línea"/>
            <p:cNvSpPr/>
            <p:nvPr/>
          </p:nvSpPr>
          <p:spPr>
            <a:xfrm flipH="1">
              <a:off x="1002007" y="1168739"/>
              <a:ext cx="25808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3" name="Línea"/>
            <p:cNvSpPr/>
            <p:nvPr/>
          </p:nvSpPr>
          <p:spPr>
            <a:xfrm flipH="1">
              <a:off x="2689754" y="2349973"/>
              <a:ext cx="47678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4" name="Línea"/>
            <p:cNvSpPr/>
            <p:nvPr/>
          </p:nvSpPr>
          <p:spPr>
            <a:xfrm flipH="1">
              <a:off x="2689754" y="2862866"/>
              <a:ext cx="47678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5" name="Línea"/>
            <p:cNvSpPr/>
            <p:nvPr/>
          </p:nvSpPr>
          <p:spPr>
            <a:xfrm flipH="1">
              <a:off x="2689754" y="3365479"/>
              <a:ext cx="47678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6" name="Línea"/>
            <p:cNvSpPr/>
            <p:nvPr/>
          </p:nvSpPr>
          <p:spPr>
            <a:xfrm flipV="1">
              <a:off x="3160583" y="1377192"/>
              <a:ext cx="2" cy="2531138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7" name="Línea"/>
            <p:cNvSpPr/>
            <p:nvPr/>
          </p:nvSpPr>
          <p:spPr>
            <a:xfrm flipH="1">
              <a:off x="2689754" y="3902946"/>
              <a:ext cx="476780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8" name="Línea"/>
            <p:cNvSpPr/>
            <p:nvPr/>
          </p:nvSpPr>
          <p:spPr>
            <a:xfrm>
              <a:off x="2268993" y="1179627"/>
              <a:ext cx="339614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69" name="Línea"/>
            <p:cNvSpPr/>
            <p:nvPr/>
          </p:nvSpPr>
          <p:spPr>
            <a:xfrm>
              <a:off x="3861196" y="373264"/>
              <a:ext cx="2" cy="417076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0" name="Línea"/>
            <p:cNvSpPr/>
            <p:nvPr/>
          </p:nvSpPr>
          <p:spPr>
            <a:xfrm>
              <a:off x="4954149" y="1181439"/>
              <a:ext cx="343243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1" name="Línea"/>
            <p:cNvSpPr/>
            <p:nvPr/>
          </p:nvSpPr>
          <p:spPr>
            <a:xfrm flipV="1">
              <a:off x="3160583" y="809620"/>
              <a:ext cx="2" cy="196019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2" name="Línea"/>
            <p:cNvSpPr/>
            <p:nvPr/>
          </p:nvSpPr>
          <p:spPr>
            <a:xfrm flipV="1">
              <a:off x="4419547" y="781269"/>
              <a:ext cx="2" cy="196019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3" name="Línea"/>
            <p:cNvSpPr/>
            <p:nvPr/>
          </p:nvSpPr>
          <p:spPr>
            <a:xfrm>
              <a:off x="3145836" y="802975"/>
              <a:ext cx="1268578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4" name="Línea"/>
            <p:cNvSpPr/>
            <p:nvPr/>
          </p:nvSpPr>
          <p:spPr>
            <a:xfrm>
              <a:off x="3873032" y="537760"/>
              <a:ext cx="1399282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75" name="Línea"/>
            <p:cNvSpPr/>
            <p:nvPr/>
          </p:nvSpPr>
          <p:spPr>
            <a:xfrm flipV="1">
              <a:off x="4417293" y="1356603"/>
              <a:ext cx="2" cy="2062507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ontent Placeholder 4"/>
          <p:cNvSpPr txBox="1"/>
          <p:nvPr/>
        </p:nvSpPr>
        <p:spPr>
          <a:xfrm>
            <a:off x="354091" y="101367"/>
            <a:ext cx="6711054" cy="398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ORGANIGRAMA DEPARTAMENTO</a:t>
            </a:r>
          </a:p>
        </p:txBody>
      </p:sp>
      <p:pic>
        <p:nvPicPr>
          <p:cNvPr id="279" name="Gráfico 42" descr="Gráfico 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" name="Grupo"/>
          <p:cNvGrpSpPr/>
          <p:nvPr/>
        </p:nvGrpSpPr>
        <p:grpSpPr>
          <a:xfrm>
            <a:off x="829436" y="1592356"/>
            <a:ext cx="7485128" cy="1958788"/>
            <a:chOff x="0" y="0"/>
            <a:chExt cx="7485126" cy="1958787"/>
          </a:xfrm>
        </p:grpSpPr>
        <p:sp>
          <p:nvSpPr>
            <p:cNvPr id="280" name="Rectángulo redondeado"/>
            <p:cNvSpPr/>
            <p:nvPr/>
          </p:nvSpPr>
          <p:spPr>
            <a:xfrm>
              <a:off x="2775141" y="0"/>
              <a:ext cx="1362273" cy="563603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1" name="Departamento…"/>
            <p:cNvSpPr txBox="1"/>
            <p:nvPr/>
          </p:nvSpPr>
          <p:spPr>
            <a:xfrm>
              <a:off x="2953889" y="74148"/>
              <a:ext cx="1030808" cy="415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Departamento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de Salud Digital</a:t>
              </a:r>
            </a:p>
          </p:txBody>
        </p:sp>
        <p:sp>
          <p:nvSpPr>
            <p:cNvPr id="282" name="Rectángulo redondeado"/>
            <p:cNvSpPr/>
            <p:nvPr/>
          </p:nvSpPr>
          <p:spPr>
            <a:xfrm>
              <a:off x="890936" y="459785"/>
              <a:ext cx="1362273" cy="563605"/>
            </a:xfrm>
            <a:prstGeom prst="roundRect">
              <a:avLst>
                <a:gd name="adj" fmla="val 45675"/>
              </a:avLst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3" name="Comunicaciones"/>
            <p:cNvSpPr txBox="1"/>
            <p:nvPr/>
          </p:nvSpPr>
          <p:spPr>
            <a:xfrm>
              <a:off x="1040811" y="611053"/>
              <a:ext cx="1062524" cy="262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Comunicaciones</a:t>
              </a:r>
            </a:p>
          </p:txBody>
        </p:sp>
        <p:sp>
          <p:nvSpPr>
            <p:cNvPr id="284" name="Rectángulo redondeado"/>
            <p:cNvSpPr/>
            <p:nvPr/>
          </p:nvSpPr>
          <p:spPr>
            <a:xfrm>
              <a:off x="4685377" y="459785"/>
              <a:ext cx="1362272" cy="563605"/>
            </a:xfrm>
            <a:prstGeom prst="roundRect">
              <a:avLst>
                <a:gd name="adj" fmla="val 45675"/>
              </a:avLst>
            </a:prstGeom>
            <a:solidFill>
              <a:srgbClr val="0FBAC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5" name="Calidad"/>
            <p:cNvSpPr txBox="1"/>
            <p:nvPr/>
          </p:nvSpPr>
          <p:spPr>
            <a:xfrm>
              <a:off x="5083411" y="627440"/>
              <a:ext cx="566204" cy="262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lvl1pPr>
            </a:lstStyle>
            <a:p>
              <a:pPr/>
              <a:r>
                <a:t>Calidad</a:t>
              </a:r>
            </a:p>
          </p:txBody>
        </p:sp>
        <p:sp>
          <p:nvSpPr>
            <p:cNvPr id="286" name="Rectángulo redondeado"/>
            <p:cNvSpPr/>
            <p:nvPr/>
          </p:nvSpPr>
          <p:spPr>
            <a:xfrm>
              <a:off x="0" y="1395183"/>
              <a:ext cx="1584105" cy="563605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7" name="Estrategias Digitales"/>
            <p:cNvSpPr txBox="1"/>
            <p:nvPr/>
          </p:nvSpPr>
          <p:spPr>
            <a:xfrm>
              <a:off x="142786" y="1479547"/>
              <a:ext cx="1298532" cy="360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Estrategias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Digitales</a:t>
              </a:r>
            </a:p>
          </p:txBody>
        </p:sp>
        <p:sp>
          <p:nvSpPr>
            <p:cNvPr id="288" name="Rectángulo redondeado"/>
            <p:cNvSpPr/>
            <p:nvPr/>
          </p:nvSpPr>
          <p:spPr>
            <a:xfrm>
              <a:off x="1975131" y="1395183"/>
              <a:ext cx="1584105" cy="563605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89" name="Hospital Digital"/>
            <p:cNvSpPr txBox="1"/>
            <p:nvPr/>
          </p:nvSpPr>
          <p:spPr>
            <a:xfrm>
              <a:off x="2261390" y="1483451"/>
              <a:ext cx="1011588" cy="352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Hospital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Digital</a:t>
              </a:r>
            </a:p>
          </p:txBody>
        </p:sp>
        <p:sp>
          <p:nvSpPr>
            <p:cNvPr id="290" name="Rectángulo redondeado"/>
            <p:cNvSpPr/>
            <p:nvPr/>
          </p:nvSpPr>
          <p:spPr>
            <a:xfrm>
              <a:off x="3953679" y="1378021"/>
              <a:ext cx="1584106" cy="563605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1" name="Control de Gestión y…"/>
            <p:cNvSpPr txBox="1"/>
            <p:nvPr/>
          </p:nvSpPr>
          <p:spPr>
            <a:xfrm>
              <a:off x="3953679" y="1469332"/>
              <a:ext cx="1584105" cy="41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Control de Gestión y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Análisis de la Información</a:t>
              </a:r>
            </a:p>
          </p:txBody>
        </p:sp>
        <p:sp>
          <p:nvSpPr>
            <p:cNvPr id="292" name="Rectángulo redondeado"/>
            <p:cNvSpPr/>
            <p:nvPr/>
          </p:nvSpPr>
          <p:spPr>
            <a:xfrm>
              <a:off x="5901021" y="1395183"/>
              <a:ext cx="1584106" cy="563605"/>
            </a:xfrm>
            <a:prstGeom prst="roundRect">
              <a:avLst>
                <a:gd name="adj" fmla="val 45675"/>
              </a:avLst>
            </a:prstGeom>
            <a:solidFill>
              <a:srgbClr val="58768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93" name="Administración…"/>
            <p:cNvSpPr txBox="1"/>
            <p:nvPr/>
          </p:nvSpPr>
          <p:spPr>
            <a:xfrm>
              <a:off x="6218486" y="1501760"/>
              <a:ext cx="1024494" cy="415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Administración </a:t>
              </a:r>
            </a:p>
            <a:p>
              <a:pPr algn="ctr">
                <a:defRPr sz="800">
                  <a:solidFill>
                    <a:srgbClr val="FFFFFF"/>
                  </a:solidFill>
                  <a:latin typeface="gobCL"/>
                  <a:ea typeface="gobCL"/>
                  <a:cs typeface="gobCL"/>
                  <a:sym typeface="gobCL"/>
                </a:defRPr>
              </a:pPr>
              <a:r>
                <a:t>Interna</a:t>
              </a:r>
            </a:p>
          </p:txBody>
        </p:sp>
        <p:sp>
          <p:nvSpPr>
            <p:cNvPr id="294" name="Línea"/>
            <p:cNvSpPr/>
            <p:nvPr/>
          </p:nvSpPr>
          <p:spPr>
            <a:xfrm>
              <a:off x="3469292" y="553748"/>
              <a:ext cx="2" cy="563605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5" name="Línea"/>
            <p:cNvSpPr/>
            <p:nvPr/>
          </p:nvSpPr>
          <p:spPr>
            <a:xfrm flipV="1">
              <a:off x="2762803" y="1143407"/>
              <a:ext cx="2" cy="264884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6" name="Línea"/>
            <p:cNvSpPr/>
            <p:nvPr/>
          </p:nvSpPr>
          <p:spPr>
            <a:xfrm flipV="1">
              <a:off x="4652850" y="1122257"/>
              <a:ext cx="2" cy="264884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7" name="Línea"/>
            <p:cNvSpPr/>
            <p:nvPr/>
          </p:nvSpPr>
          <p:spPr>
            <a:xfrm>
              <a:off x="914018" y="1134428"/>
              <a:ext cx="5727101" cy="1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8" name="Línea"/>
            <p:cNvSpPr/>
            <p:nvPr/>
          </p:nvSpPr>
          <p:spPr>
            <a:xfrm>
              <a:off x="2223348" y="758749"/>
              <a:ext cx="2491888" cy="2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299" name="Línea"/>
            <p:cNvSpPr/>
            <p:nvPr/>
          </p:nvSpPr>
          <p:spPr>
            <a:xfrm flipV="1">
              <a:off x="935933" y="1123725"/>
              <a:ext cx="2" cy="264884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00" name="Línea"/>
            <p:cNvSpPr/>
            <p:nvPr/>
          </p:nvSpPr>
          <p:spPr>
            <a:xfrm flipV="1">
              <a:off x="6620554" y="1143407"/>
              <a:ext cx="2" cy="264884"/>
            </a:xfrm>
            <a:prstGeom prst="line">
              <a:avLst/>
            </a:prstGeom>
            <a:noFill/>
            <a:ln w="25400" cap="flat">
              <a:solidFill>
                <a:srgbClr val="0FBAC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arcador de número de diapositiva 5"/>
          <p:cNvSpPr txBox="1"/>
          <p:nvPr>
            <p:ph type="sldNum" sz="quarter" idx="4294967295"/>
          </p:nvPr>
        </p:nvSpPr>
        <p:spPr>
          <a:xfrm>
            <a:off x="8880319" y="4893741"/>
            <a:ext cx="16408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04" name="CuadroTexto 3"/>
          <p:cNvSpPr txBox="1"/>
          <p:nvPr/>
        </p:nvSpPr>
        <p:spPr>
          <a:xfrm>
            <a:off x="451904" y="1231609"/>
            <a:ext cx="8080483" cy="160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/>
          <a:p>
            <a:pPr algn="just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Apoyar y dar eficiencia al sistema sanitario facilitando el acceso, oportunidad, calidad y la continuidad de atención de salud del país, mediante un </a:t>
            </a:r>
            <a:r>
              <a:rPr b="1">
                <a:solidFill>
                  <a:srgbClr val="ED7D31"/>
                </a:solidFill>
              </a:rPr>
              <a:t>Modelo de Atención Digital,</a:t>
            </a:r>
            <a:r>
              <a:rPr>
                <a:solidFill>
                  <a:srgbClr val="ED7D31"/>
                </a:solidFill>
              </a:rPr>
              <a:t> </a:t>
            </a:r>
            <a:r>
              <a:rPr b="1"/>
              <a:t>con enfoque familiar y comunitario,</a:t>
            </a:r>
            <a:r>
              <a:t> orientado a proporcionar servicios de salud a través de la implementación de estrategias digitales, para mejorar la equidad y utilizar la información para la gestión pública.</a:t>
            </a:r>
          </a:p>
        </p:txBody>
      </p:sp>
      <p:pic>
        <p:nvPicPr>
          <p:cNvPr id="305" name="Google Shape;229;p11" descr="Google Shape;229;p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533" y="3577687"/>
            <a:ext cx="1012568" cy="832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Google Shape;230;p11" descr="Google Shape;230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0828" y="3480672"/>
            <a:ext cx="1009419" cy="97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Google Shape;231;p11" descr="Google Shape;231;p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8925" y="3507187"/>
            <a:ext cx="399736" cy="93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32;p11" descr="Google Shape;232;p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9402" y="3602780"/>
            <a:ext cx="1293855" cy="800959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Content Placeholder 4"/>
          <p:cNvSpPr txBox="1"/>
          <p:nvPr/>
        </p:nvSpPr>
        <p:spPr>
          <a:xfrm>
            <a:off x="409721" y="113312"/>
            <a:ext cx="6333676" cy="375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MISIÓN</a:t>
            </a:r>
          </a:p>
        </p:txBody>
      </p:sp>
      <p:pic>
        <p:nvPicPr>
          <p:cNvPr id="310" name="Gráfico 42" descr="Gráfico 4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Marcador de número de diapositiva 5"/>
          <p:cNvSpPr txBox="1"/>
          <p:nvPr>
            <p:ph type="sldNum" sz="quarter" idx="4294967295"/>
          </p:nvPr>
        </p:nvSpPr>
        <p:spPr>
          <a:xfrm>
            <a:off x="8880319" y="4893741"/>
            <a:ext cx="16408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13" name="CuadroTexto 3"/>
          <p:cNvSpPr txBox="1"/>
          <p:nvPr/>
        </p:nvSpPr>
        <p:spPr>
          <a:xfrm>
            <a:off x="690404" y="1476499"/>
            <a:ext cx="4360478" cy="2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900" tIns="72900" rIns="72900" bIns="72900">
            <a:spAutoFit/>
          </a:bodyPr>
          <a:lstStyle/>
          <a:p>
            <a:pPr algn="just" defTabSz="342900">
              <a:defRPr>
                <a:solidFill>
                  <a:srgbClr val="5E7581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Ser un </a:t>
            </a:r>
            <a:r>
              <a:rPr b="1"/>
              <a:t>modelo digital innovador, </a:t>
            </a:r>
            <a:r>
              <a:t>que favorezca la resolución de problemas de salud pública a través del uso de la tecnología, fomentando la equidad, la satisfacción usuaria y fortaleciendo la Red Asistencial, generando un impacto positivo a nivel nacional.</a:t>
            </a:r>
          </a:p>
        </p:txBody>
      </p:sp>
      <p:pic>
        <p:nvPicPr>
          <p:cNvPr id="314" name="Google Shape;215;p10" descr="Google Shape;215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3489" y="1544721"/>
            <a:ext cx="2450863" cy="20540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Content Placeholder 4"/>
          <p:cNvSpPr txBox="1"/>
          <p:nvPr/>
        </p:nvSpPr>
        <p:spPr>
          <a:xfrm>
            <a:off x="413404" y="122329"/>
            <a:ext cx="6333676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VISIÓN</a:t>
            </a:r>
          </a:p>
        </p:txBody>
      </p:sp>
      <p:pic>
        <p:nvPicPr>
          <p:cNvPr id="316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Marcador de número de diapositiva 5"/>
          <p:cNvSpPr txBox="1"/>
          <p:nvPr>
            <p:ph type="sldNum" sz="quarter" idx="4294967295"/>
          </p:nvPr>
        </p:nvSpPr>
        <p:spPr>
          <a:xfrm>
            <a:off x="8880318" y="4893741"/>
            <a:ext cx="164080" cy="2184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342900">
              <a:defRPr sz="9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19" name="Content Placeholder 4"/>
          <p:cNvSpPr txBox="1"/>
          <p:nvPr/>
        </p:nvSpPr>
        <p:spPr>
          <a:xfrm>
            <a:off x="370345" y="128605"/>
            <a:ext cx="8675670" cy="375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342900">
              <a:defRPr sz="2400">
                <a:solidFill>
                  <a:srgbClr val="587682"/>
                </a:solidFill>
                <a:latin typeface="gobCL Heavy"/>
                <a:ea typeface="gobCL Heavy"/>
                <a:cs typeface="gobCL Heavy"/>
                <a:sym typeface="gobCL Heavy"/>
              </a:defRPr>
            </a:lvl1pPr>
          </a:lstStyle>
          <a:p>
            <a:pPr/>
            <a:r>
              <a:t>¿QUÉ ES LA TELEMEDICINA?</a:t>
            </a:r>
          </a:p>
        </p:txBody>
      </p:sp>
      <p:sp>
        <p:nvSpPr>
          <p:cNvPr id="320" name="Google Shape;122;p4"/>
          <p:cNvSpPr txBox="1"/>
          <p:nvPr/>
        </p:nvSpPr>
        <p:spPr>
          <a:xfrm>
            <a:off x="515341" y="1068013"/>
            <a:ext cx="4430876" cy="344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 algn="just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Es la </a:t>
            </a:r>
            <a:r>
              <a:rPr b="1">
                <a:solidFill>
                  <a:srgbClr val="0FBAC3"/>
                </a:solidFill>
              </a:rPr>
              <a:t>provisión de servicios de salud a distancia </a:t>
            </a:r>
            <a:r>
              <a:t>para los objetivos sanitarios de promoción, prevención, diagnóstico, tratamiento y rehabilitación,</a:t>
            </a:r>
            <a:r>
              <a:rPr b="1"/>
              <a:t> realizada por profesionales de la salud</a:t>
            </a:r>
            <a:r>
              <a:t> que utilizan </a:t>
            </a:r>
            <a:r>
              <a:rPr b="1"/>
              <a:t>tecnologías de la información y la comunicación</a:t>
            </a:r>
            <a:r>
              <a:t>, que les permiten intercambiar datos con el propósito de </a:t>
            </a:r>
            <a:r>
              <a:rPr b="1">
                <a:solidFill>
                  <a:srgbClr val="ED7D31"/>
                </a:solidFill>
              </a:rPr>
              <a:t>facilitar el acceso y la oportunidad en la prestación de servicios</a:t>
            </a:r>
            <a:r>
              <a:rPr b="1"/>
              <a:t> </a:t>
            </a:r>
            <a:r>
              <a:t>a la población.</a:t>
            </a:r>
          </a:p>
          <a:p>
            <a:pPr algn="just" defTabSz="342900">
              <a:defRPr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</a:p>
          <a:p>
            <a:pPr algn="just" defTabSz="342900">
              <a:defRPr sz="1000">
                <a:solidFill>
                  <a:srgbClr val="587682"/>
                </a:solidFill>
                <a:latin typeface="gobCL"/>
                <a:ea typeface="gobCL"/>
                <a:cs typeface="gobCL"/>
                <a:sym typeface="gobCL"/>
              </a:defRPr>
            </a:pPr>
            <a:r>
              <a:t>Fuente: Lineamientos de Telemedicina y Telesalud en Chile – Minsal</a:t>
            </a:r>
          </a:p>
        </p:txBody>
      </p:sp>
      <p:pic>
        <p:nvPicPr>
          <p:cNvPr id="321" name="Google Shape;215;p10" descr="Google Shape;215;p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9615" y="1544721"/>
            <a:ext cx="2450863" cy="2054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ráfico 42" descr="Gráfico 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58022" y="78569"/>
            <a:ext cx="1008103" cy="332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